
<file path=[Content_Types].xml><?xml version="1.0" encoding="utf-8"?>
<Types xmlns="http://schemas.openxmlformats.org/package/2006/content-types">
  <Default Extension="jpeg" ContentType="image/jpeg"/>
  <Default Extension="jpg" ContentType="image/jpeg"/>
  <Default Extension="pdf" ContentType="application/pd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9.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0.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1.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4"/>
    <p:sldMasterId id="2147483852" r:id="rId5"/>
  </p:sldMasterIdLst>
  <p:notesMasterIdLst>
    <p:notesMasterId r:id="rId62"/>
  </p:notesMasterIdLst>
  <p:sldIdLst>
    <p:sldId id="256" r:id="rId6"/>
    <p:sldId id="257" r:id="rId7"/>
    <p:sldId id="429" r:id="rId8"/>
    <p:sldId id="294" r:id="rId9"/>
    <p:sldId id="293" r:id="rId10"/>
    <p:sldId id="430" r:id="rId11"/>
    <p:sldId id="391" r:id="rId12"/>
    <p:sldId id="265" r:id="rId13"/>
    <p:sldId id="393" r:id="rId14"/>
    <p:sldId id="288" r:id="rId15"/>
    <p:sldId id="431" r:id="rId16"/>
    <p:sldId id="433" r:id="rId17"/>
    <p:sldId id="434" r:id="rId18"/>
    <p:sldId id="435" r:id="rId19"/>
    <p:sldId id="436" r:id="rId20"/>
    <p:sldId id="437" r:id="rId21"/>
    <p:sldId id="438" r:id="rId22"/>
    <p:sldId id="439" r:id="rId23"/>
    <p:sldId id="440" r:id="rId24"/>
    <p:sldId id="289" r:id="rId25"/>
    <p:sldId id="292" r:id="rId26"/>
    <p:sldId id="295" r:id="rId27"/>
    <p:sldId id="410" r:id="rId28"/>
    <p:sldId id="441" r:id="rId29"/>
    <p:sldId id="442" r:id="rId30"/>
    <p:sldId id="443" r:id="rId31"/>
    <p:sldId id="296" r:id="rId32"/>
    <p:sldId id="411" r:id="rId33"/>
    <p:sldId id="412" r:id="rId34"/>
    <p:sldId id="285" r:id="rId35"/>
    <p:sldId id="444" r:id="rId36"/>
    <p:sldId id="446" r:id="rId37"/>
    <p:sldId id="445" r:id="rId38"/>
    <p:sldId id="300" r:id="rId39"/>
    <p:sldId id="297" r:id="rId40"/>
    <p:sldId id="302" r:id="rId41"/>
    <p:sldId id="413" r:id="rId42"/>
    <p:sldId id="414" r:id="rId43"/>
    <p:sldId id="290" r:id="rId44"/>
    <p:sldId id="419" r:id="rId45"/>
    <p:sldId id="423" r:id="rId46"/>
    <p:sldId id="420" r:id="rId47"/>
    <p:sldId id="424" r:id="rId48"/>
    <p:sldId id="425" r:id="rId49"/>
    <p:sldId id="432" r:id="rId50"/>
    <p:sldId id="298" r:id="rId51"/>
    <p:sldId id="421" r:id="rId52"/>
    <p:sldId id="426" r:id="rId53"/>
    <p:sldId id="427" r:id="rId54"/>
    <p:sldId id="428" r:id="rId55"/>
    <p:sldId id="415" r:id="rId56"/>
    <p:sldId id="263" r:id="rId57"/>
    <p:sldId id="301" r:id="rId58"/>
    <p:sldId id="277" r:id="rId59"/>
    <p:sldId id="261" r:id="rId60"/>
    <p:sldId id="284"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ttacharyya,Arinjita" initials="B" lastIdx="3" clrIdx="0">
    <p:extLst>
      <p:ext uri="{19B8F6BF-5375-455C-9EA6-DF929625EA0E}">
        <p15:presenceInfo xmlns:p15="http://schemas.microsoft.com/office/powerpoint/2012/main" userId="Bhattacharyya,Arinjit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328" autoAdjust="0"/>
  </p:normalViewPr>
  <p:slideViewPr>
    <p:cSldViewPr snapToGrid="0">
      <p:cViewPr varScale="1">
        <p:scale>
          <a:sx n="54" d="100"/>
          <a:sy n="54" d="100"/>
        </p:scale>
        <p:origin x="1148" y="44"/>
      </p:cViewPr>
      <p:guideLst/>
    </p:cSldViewPr>
  </p:slideViewPr>
  <p:notesTextViewPr>
    <p:cViewPr>
      <p:scale>
        <a:sx n="1" d="1"/>
        <a:sy n="1" d="1"/>
      </p:scale>
      <p:origin x="0" y="0"/>
    </p:cViewPr>
  </p:notesTextViewPr>
  <p:sorterViewPr>
    <p:cViewPr>
      <p:scale>
        <a:sx n="100" d="100"/>
        <a:sy n="100" d="100"/>
      </p:scale>
      <p:origin x="0" y="-168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s>
</file>

<file path=ppt/diagrams/_rels/data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ata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0.png"/><Relationship Id="rId1" Type="http://schemas.openxmlformats.org/officeDocument/2006/relationships/image" Target="../media/image180.png"/></Relationships>
</file>

<file path=ppt/diagrams/_rels/drawing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44BC70-57DD-46CC-955C-D9E00414062A}"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05CD907D-B71A-4107-8610-3A9AF28D5ECF}">
      <dgm:prSet/>
      <dgm:spPr/>
      <dgm:t>
        <a:bodyPr/>
        <a:lstStyle/>
        <a:p>
          <a:r>
            <a:rPr lang="en-US" dirty="0">
              <a:latin typeface="Cambria" panose="02040503050406030204" pitchFamily="18" charset="0"/>
              <a:ea typeface="Cambria" panose="02040503050406030204" pitchFamily="18" charset="0"/>
            </a:rPr>
            <a:t>Penalized Regression </a:t>
          </a:r>
        </a:p>
      </dgm:t>
    </dgm:pt>
    <dgm:pt modelId="{E2C761EF-0227-4EE2-8FA9-0741D04536D9}" type="parTrans" cxnId="{F8C77A29-70DD-4F01-A1D4-09F21E0938A9}">
      <dgm:prSet/>
      <dgm:spPr/>
      <dgm:t>
        <a:bodyPr/>
        <a:lstStyle/>
        <a:p>
          <a:endParaRPr lang="en-US"/>
        </a:p>
      </dgm:t>
    </dgm:pt>
    <dgm:pt modelId="{36B2D49C-C674-4084-8978-877DBA062F5D}" type="sibTrans" cxnId="{F8C77A29-70DD-4F01-A1D4-09F21E0938A9}">
      <dgm:prSet/>
      <dgm:spPr/>
      <dgm:t>
        <a:bodyPr/>
        <a:lstStyle/>
        <a:p>
          <a:endParaRPr lang="en-US">
            <a:latin typeface="Cambria" panose="02040503050406030204" pitchFamily="18" charset="0"/>
            <a:ea typeface="Cambria" panose="02040503050406030204" pitchFamily="18" charset="0"/>
          </a:endParaRPr>
        </a:p>
      </dgm:t>
    </dgm:pt>
    <dgm:pt modelId="{0EC5A71F-FB82-4FD1-A2AD-D0F8EFD08798}">
      <dgm:prSet/>
      <dgm:spPr/>
      <dgm:t>
        <a:bodyPr/>
        <a:lstStyle/>
        <a:p>
          <a:r>
            <a:rPr lang="en-US" dirty="0">
              <a:latin typeface="Cambria" panose="02040503050406030204" pitchFamily="18" charset="0"/>
              <a:ea typeface="Cambria" panose="02040503050406030204" pitchFamily="18" charset="0"/>
            </a:rPr>
            <a:t>Bayesian Shrinkage Priors</a:t>
          </a:r>
        </a:p>
      </dgm:t>
    </dgm:pt>
    <dgm:pt modelId="{49FD3FBF-44BC-46AD-BDDF-C48A4848E8F7}" type="parTrans" cxnId="{6664A6D1-6260-48A9-B985-8C962BECDA1C}">
      <dgm:prSet/>
      <dgm:spPr/>
      <dgm:t>
        <a:bodyPr/>
        <a:lstStyle/>
        <a:p>
          <a:endParaRPr lang="en-US"/>
        </a:p>
      </dgm:t>
    </dgm:pt>
    <dgm:pt modelId="{C1D737E3-B365-4B06-8112-D53E9FD55DE6}" type="sibTrans" cxnId="{6664A6D1-6260-48A9-B985-8C962BECDA1C}">
      <dgm:prSet/>
      <dgm:spPr/>
      <dgm:t>
        <a:bodyPr/>
        <a:lstStyle/>
        <a:p>
          <a:endParaRPr lang="en-US">
            <a:latin typeface="Cambria" panose="02040503050406030204" pitchFamily="18" charset="0"/>
            <a:ea typeface="Cambria" panose="02040503050406030204" pitchFamily="18" charset="0"/>
          </a:endParaRPr>
        </a:p>
      </dgm:t>
    </dgm:pt>
    <dgm:pt modelId="{D85BEACE-6E28-48FA-BE3C-C171D8102613}">
      <dgm:prSet/>
      <dgm:spPr/>
      <dgm:t>
        <a:bodyPr/>
        <a:lstStyle/>
        <a:p>
          <a:r>
            <a:rPr lang="en-US" dirty="0">
              <a:latin typeface="Cambria" panose="02040503050406030204" pitchFamily="18" charset="0"/>
              <a:ea typeface="Cambria" panose="02040503050406030204" pitchFamily="18" charset="0"/>
            </a:rPr>
            <a:t>Categorical Response Models</a:t>
          </a:r>
        </a:p>
      </dgm:t>
    </dgm:pt>
    <dgm:pt modelId="{55E25E5F-7D16-4086-BDB1-8BFA2486A352}" type="parTrans" cxnId="{CD40936E-A669-412A-9670-070978731D7E}">
      <dgm:prSet/>
      <dgm:spPr/>
      <dgm:t>
        <a:bodyPr/>
        <a:lstStyle/>
        <a:p>
          <a:endParaRPr lang="en-US"/>
        </a:p>
      </dgm:t>
    </dgm:pt>
    <dgm:pt modelId="{3F7D7AEB-53E8-4D93-8EF4-2543475CDAC2}" type="sibTrans" cxnId="{CD40936E-A669-412A-9670-070978731D7E}">
      <dgm:prSet/>
      <dgm:spPr/>
      <dgm:t>
        <a:bodyPr/>
        <a:lstStyle/>
        <a:p>
          <a:endParaRPr lang="en-US">
            <a:latin typeface="Cambria" panose="02040503050406030204" pitchFamily="18" charset="0"/>
            <a:ea typeface="Cambria" panose="02040503050406030204" pitchFamily="18" charset="0"/>
          </a:endParaRPr>
        </a:p>
      </dgm:t>
    </dgm:pt>
    <dgm:pt modelId="{34291DDE-D6DD-4134-A12A-C4BD4C118F88}">
      <dgm:prSet/>
      <dgm:spPr/>
      <dgm:t>
        <a:bodyPr/>
        <a:lstStyle/>
        <a:p>
          <a:r>
            <a:rPr lang="en-US" dirty="0">
              <a:latin typeface="Cambria" panose="02040503050406030204" pitchFamily="18" charset="0"/>
              <a:ea typeface="Cambria" panose="02040503050406030204" pitchFamily="18" charset="0"/>
            </a:rPr>
            <a:t>Results</a:t>
          </a:r>
        </a:p>
      </dgm:t>
    </dgm:pt>
    <dgm:pt modelId="{34264909-63B0-43EE-8DEE-7CE160A29DD3}" type="parTrans" cxnId="{6B38E7C7-DA7E-4309-84F9-461EC86E6FA9}">
      <dgm:prSet/>
      <dgm:spPr/>
      <dgm:t>
        <a:bodyPr/>
        <a:lstStyle/>
        <a:p>
          <a:endParaRPr lang="en-US"/>
        </a:p>
      </dgm:t>
    </dgm:pt>
    <dgm:pt modelId="{8E85949D-0675-4F09-BADD-D62B74E1FDCF}" type="sibTrans" cxnId="{6B38E7C7-DA7E-4309-84F9-461EC86E6FA9}">
      <dgm:prSet/>
      <dgm:spPr/>
      <dgm:t>
        <a:bodyPr/>
        <a:lstStyle/>
        <a:p>
          <a:endParaRPr lang="en-US">
            <a:latin typeface="Cambria" panose="02040503050406030204" pitchFamily="18" charset="0"/>
            <a:ea typeface="Cambria" panose="02040503050406030204" pitchFamily="18" charset="0"/>
          </a:endParaRPr>
        </a:p>
      </dgm:t>
    </dgm:pt>
    <dgm:pt modelId="{83ABBF63-E226-48C3-B792-7B3C607AF239}">
      <dgm:prSet/>
      <dgm:spPr/>
      <dgm:t>
        <a:bodyPr/>
        <a:lstStyle/>
        <a:p>
          <a:r>
            <a:rPr lang="en-US" dirty="0">
              <a:latin typeface="Cambria" panose="02040503050406030204" pitchFamily="18" charset="0"/>
              <a:ea typeface="Cambria" panose="02040503050406030204" pitchFamily="18" charset="0"/>
            </a:rPr>
            <a:t>Simulations </a:t>
          </a:r>
        </a:p>
      </dgm:t>
    </dgm:pt>
    <dgm:pt modelId="{EF19FB81-40B7-4581-BE9B-0FB339C4B335}" type="parTrans" cxnId="{D406B2A6-E1F1-4A75-8C76-CDC267549166}">
      <dgm:prSet/>
      <dgm:spPr/>
      <dgm:t>
        <a:bodyPr/>
        <a:lstStyle/>
        <a:p>
          <a:endParaRPr lang="en-US"/>
        </a:p>
      </dgm:t>
    </dgm:pt>
    <dgm:pt modelId="{E286A081-D553-4823-BF07-DB98AACA45C0}" type="sibTrans" cxnId="{D406B2A6-E1F1-4A75-8C76-CDC267549166}">
      <dgm:prSet/>
      <dgm:spPr/>
      <dgm:t>
        <a:bodyPr/>
        <a:lstStyle/>
        <a:p>
          <a:endParaRPr lang="en-US">
            <a:latin typeface="Cambria" panose="02040503050406030204" pitchFamily="18" charset="0"/>
            <a:ea typeface="Cambria" panose="02040503050406030204" pitchFamily="18" charset="0"/>
          </a:endParaRPr>
        </a:p>
      </dgm:t>
    </dgm:pt>
    <dgm:pt modelId="{2D0EFC26-AE23-41B8-B518-A2C899DE2803}">
      <dgm:prSet/>
      <dgm:spPr/>
      <dgm:t>
        <a:bodyPr/>
        <a:lstStyle/>
        <a:p>
          <a:r>
            <a:rPr lang="en-US" dirty="0">
              <a:latin typeface="Cambria" panose="02040503050406030204" pitchFamily="18" charset="0"/>
              <a:ea typeface="Cambria" panose="02040503050406030204" pitchFamily="18" charset="0"/>
            </a:rPr>
            <a:t>Discussion</a:t>
          </a:r>
        </a:p>
      </dgm:t>
    </dgm:pt>
    <dgm:pt modelId="{2E69A546-A988-4E56-AF05-E1BE0F5D4FA1}" type="parTrans" cxnId="{7D1FB0EB-2E22-4331-933F-28EBF14F19DC}">
      <dgm:prSet/>
      <dgm:spPr/>
      <dgm:t>
        <a:bodyPr/>
        <a:lstStyle/>
        <a:p>
          <a:endParaRPr lang="en-US"/>
        </a:p>
      </dgm:t>
    </dgm:pt>
    <dgm:pt modelId="{8A707154-FB16-4277-83E9-1B54AD29980B}" type="sibTrans" cxnId="{7D1FB0EB-2E22-4331-933F-28EBF14F19DC}">
      <dgm:prSet/>
      <dgm:spPr/>
      <dgm:t>
        <a:bodyPr/>
        <a:lstStyle/>
        <a:p>
          <a:endParaRPr lang="en-US"/>
        </a:p>
      </dgm:t>
    </dgm:pt>
    <dgm:pt modelId="{F5C8C743-5B5F-412E-BAF5-04EE317863C2}">
      <dgm:prSet/>
      <dgm:spPr/>
      <dgm:t>
        <a:bodyPr/>
        <a:lstStyle/>
        <a:p>
          <a:r>
            <a:rPr lang="en-US" dirty="0">
              <a:latin typeface="Cambria" panose="02040503050406030204" pitchFamily="18" charset="0"/>
              <a:ea typeface="Cambria" panose="02040503050406030204" pitchFamily="18" charset="0"/>
            </a:rPr>
            <a:t>Count Response Models</a:t>
          </a:r>
        </a:p>
      </dgm:t>
    </dgm:pt>
    <dgm:pt modelId="{73121C77-C4CA-489C-878F-3D6D549BF4E8}" type="parTrans" cxnId="{D8A54559-A696-494C-A8AE-CABBBEBF7F5B}">
      <dgm:prSet/>
      <dgm:spPr/>
      <dgm:t>
        <a:bodyPr/>
        <a:lstStyle/>
        <a:p>
          <a:endParaRPr lang="en-US"/>
        </a:p>
      </dgm:t>
    </dgm:pt>
    <dgm:pt modelId="{D4DCDB13-C140-42F1-966A-34339469F617}" type="sibTrans" cxnId="{D8A54559-A696-494C-A8AE-CABBBEBF7F5B}">
      <dgm:prSet/>
      <dgm:spPr/>
      <dgm:t>
        <a:bodyPr/>
        <a:lstStyle/>
        <a:p>
          <a:endParaRPr lang="en-US">
            <a:latin typeface="Cambria" panose="02040503050406030204" pitchFamily="18" charset="0"/>
            <a:ea typeface="Cambria" panose="02040503050406030204" pitchFamily="18" charset="0"/>
          </a:endParaRPr>
        </a:p>
      </dgm:t>
    </dgm:pt>
    <dgm:pt modelId="{BB1B2B02-2E91-4940-A7F7-3658508FA87E}">
      <dgm:prSet/>
      <dgm:spPr/>
      <dgm:t>
        <a:bodyPr/>
        <a:lstStyle/>
        <a:p>
          <a:r>
            <a:rPr lang="en-US" dirty="0">
              <a:latin typeface="Cambria" panose="02040503050406030204" pitchFamily="18" charset="0"/>
              <a:ea typeface="Cambria" panose="02040503050406030204" pitchFamily="18" charset="0"/>
            </a:rPr>
            <a:t>Data applications</a:t>
          </a:r>
        </a:p>
      </dgm:t>
    </dgm:pt>
    <dgm:pt modelId="{042B3136-B841-4119-9FFA-10B3AB5AA9B9}" type="parTrans" cxnId="{9F392509-DE75-4DDB-91AB-E757800221F2}">
      <dgm:prSet/>
      <dgm:spPr/>
      <dgm:t>
        <a:bodyPr/>
        <a:lstStyle/>
        <a:p>
          <a:endParaRPr lang="en-US"/>
        </a:p>
      </dgm:t>
    </dgm:pt>
    <dgm:pt modelId="{ACB935A5-4C79-4FB4-B5F8-CC20B68D3261}" type="sibTrans" cxnId="{9F392509-DE75-4DDB-91AB-E757800221F2}">
      <dgm:prSet/>
      <dgm:spPr/>
      <dgm:t>
        <a:bodyPr/>
        <a:lstStyle/>
        <a:p>
          <a:endParaRPr lang="en-US">
            <a:latin typeface="Cambria" panose="02040503050406030204" pitchFamily="18" charset="0"/>
            <a:ea typeface="Cambria" panose="02040503050406030204" pitchFamily="18" charset="0"/>
          </a:endParaRPr>
        </a:p>
      </dgm:t>
    </dgm:pt>
    <dgm:pt modelId="{4C909F0C-7B72-4548-9798-97C297C617FC}" type="pres">
      <dgm:prSet presAssocID="{BD44BC70-57DD-46CC-955C-D9E00414062A}" presName="Name0" presStyleCnt="0">
        <dgm:presLayoutVars>
          <dgm:dir/>
          <dgm:resizeHandles val="exact"/>
        </dgm:presLayoutVars>
      </dgm:prSet>
      <dgm:spPr/>
    </dgm:pt>
    <dgm:pt modelId="{444D926F-CBB8-498D-90F6-8ECFA87107D8}" type="pres">
      <dgm:prSet presAssocID="{05CD907D-B71A-4107-8610-3A9AF28D5ECF}" presName="node" presStyleLbl="node1" presStyleIdx="0" presStyleCnt="8">
        <dgm:presLayoutVars>
          <dgm:bulletEnabled val="1"/>
        </dgm:presLayoutVars>
      </dgm:prSet>
      <dgm:spPr/>
    </dgm:pt>
    <dgm:pt modelId="{FD77D904-EE24-4BCA-87C6-8B1DC7DC547A}" type="pres">
      <dgm:prSet presAssocID="{36B2D49C-C674-4084-8978-877DBA062F5D}" presName="sibTrans" presStyleLbl="sibTrans1D1" presStyleIdx="0" presStyleCnt="7"/>
      <dgm:spPr/>
    </dgm:pt>
    <dgm:pt modelId="{F516F307-4B34-4FC6-84DA-1CC4E0449974}" type="pres">
      <dgm:prSet presAssocID="{36B2D49C-C674-4084-8978-877DBA062F5D}" presName="connectorText" presStyleLbl="sibTrans1D1" presStyleIdx="0" presStyleCnt="7"/>
      <dgm:spPr/>
    </dgm:pt>
    <dgm:pt modelId="{5335ED3D-A583-484E-BA58-654597CFAF10}" type="pres">
      <dgm:prSet presAssocID="{0EC5A71F-FB82-4FD1-A2AD-D0F8EFD08798}" presName="node" presStyleLbl="node1" presStyleIdx="1" presStyleCnt="8">
        <dgm:presLayoutVars>
          <dgm:bulletEnabled val="1"/>
        </dgm:presLayoutVars>
      </dgm:prSet>
      <dgm:spPr/>
    </dgm:pt>
    <dgm:pt modelId="{25F9BFD9-DB9D-49F5-936D-CB4114AA7C44}" type="pres">
      <dgm:prSet presAssocID="{C1D737E3-B365-4B06-8112-D53E9FD55DE6}" presName="sibTrans" presStyleLbl="sibTrans1D1" presStyleIdx="1" presStyleCnt="7"/>
      <dgm:spPr/>
    </dgm:pt>
    <dgm:pt modelId="{CF92836E-E375-4C87-8829-AFC8F562A152}" type="pres">
      <dgm:prSet presAssocID="{C1D737E3-B365-4B06-8112-D53E9FD55DE6}" presName="connectorText" presStyleLbl="sibTrans1D1" presStyleIdx="1" presStyleCnt="7"/>
      <dgm:spPr/>
    </dgm:pt>
    <dgm:pt modelId="{EA6ED40A-B367-4D7B-B85B-B8E85A3A5A9B}" type="pres">
      <dgm:prSet presAssocID="{D85BEACE-6E28-48FA-BE3C-C171D8102613}" presName="node" presStyleLbl="node1" presStyleIdx="2" presStyleCnt="8">
        <dgm:presLayoutVars>
          <dgm:bulletEnabled val="1"/>
        </dgm:presLayoutVars>
      </dgm:prSet>
      <dgm:spPr/>
    </dgm:pt>
    <dgm:pt modelId="{793DC6E7-C54A-4EA9-911D-EDC0F292801B}" type="pres">
      <dgm:prSet presAssocID="{3F7D7AEB-53E8-4D93-8EF4-2543475CDAC2}" presName="sibTrans" presStyleLbl="sibTrans1D1" presStyleIdx="2" presStyleCnt="7"/>
      <dgm:spPr/>
    </dgm:pt>
    <dgm:pt modelId="{FBDE0A71-CE26-4AD6-B30E-8275181C894C}" type="pres">
      <dgm:prSet presAssocID="{3F7D7AEB-53E8-4D93-8EF4-2543475CDAC2}" presName="connectorText" presStyleLbl="sibTrans1D1" presStyleIdx="2" presStyleCnt="7"/>
      <dgm:spPr/>
    </dgm:pt>
    <dgm:pt modelId="{2061FBD0-2D17-4334-A579-8B86A491709A}" type="pres">
      <dgm:prSet presAssocID="{F5C8C743-5B5F-412E-BAF5-04EE317863C2}" presName="node" presStyleLbl="node1" presStyleIdx="3" presStyleCnt="8">
        <dgm:presLayoutVars>
          <dgm:bulletEnabled val="1"/>
        </dgm:presLayoutVars>
      </dgm:prSet>
      <dgm:spPr/>
    </dgm:pt>
    <dgm:pt modelId="{D946757F-2DAD-49AF-9736-4F823F67EC21}" type="pres">
      <dgm:prSet presAssocID="{D4DCDB13-C140-42F1-966A-34339469F617}" presName="sibTrans" presStyleLbl="sibTrans1D1" presStyleIdx="3" presStyleCnt="7"/>
      <dgm:spPr/>
    </dgm:pt>
    <dgm:pt modelId="{427719B6-E042-454B-B2F6-FE0E26B9B702}" type="pres">
      <dgm:prSet presAssocID="{D4DCDB13-C140-42F1-966A-34339469F617}" presName="connectorText" presStyleLbl="sibTrans1D1" presStyleIdx="3" presStyleCnt="7"/>
      <dgm:spPr/>
    </dgm:pt>
    <dgm:pt modelId="{3980D596-626C-4D5E-AB72-8EBFE4658837}" type="pres">
      <dgm:prSet presAssocID="{34291DDE-D6DD-4134-A12A-C4BD4C118F88}" presName="node" presStyleLbl="node1" presStyleIdx="4" presStyleCnt="8">
        <dgm:presLayoutVars>
          <dgm:bulletEnabled val="1"/>
        </dgm:presLayoutVars>
      </dgm:prSet>
      <dgm:spPr/>
    </dgm:pt>
    <dgm:pt modelId="{24EF2ACC-895E-4E2B-ACAC-54D7B98F1F3E}" type="pres">
      <dgm:prSet presAssocID="{8E85949D-0675-4F09-BADD-D62B74E1FDCF}" presName="sibTrans" presStyleLbl="sibTrans1D1" presStyleIdx="4" presStyleCnt="7"/>
      <dgm:spPr/>
    </dgm:pt>
    <dgm:pt modelId="{7451857C-FB23-40CE-9F56-C396043BDBAF}" type="pres">
      <dgm:prSet presAssocID="{8E85949D-0675-4F09-BADD-D62B74E1FDCF}" presName="connectorText" presStyleLbl="sibTrans1D1" presStyleIdx="4" presStyleCnt="7"/>
      <dgm:spPr/>
    </dgm:pt>
    <dgm:pt modelId="{44E2E090-4A91-4F32-9C06-68D2C3716DEA}" type="pres">
      <dgm:prSet presAssocID="{83ABBF63-E226-48C3-B792-7B3C607AF239}" presName="node" presStyleLbl="node1" presStyleIdx="5" presStyleCnt="8">
        <dgm:presLayoutVars>
          <dgm:bulletEnabled val="1"/>
        </dgm:presLayoutVars>
      </dgm:prSet>
      <dgm:spPr/>
    </dgm:pt>
    <dgm:pt modelId="{9BC91C4A-AB97-4C05-A9AB-4CBAEA8EFA02}" type="pres">
      <dgm:prSet presAssocID="{E286A081-D553-4823-BF07-DB98AACA45C0}" presName="sibTrans" presStyleLbl="sibTrans1D1" presStyleIdx="5" presStyleCnt="7"/>
      <dgm:spPr/>
    </dgm:pt>
    <dgm:pt modelId="{01A0B025-53BF-4EEA-8D11-FD14ED2DE13A}" type="pres">
      <dgm:prSet presAssocID="{E286A081-D553-4823-BF07-DB98AACA45C0}" presName="connectorText" presStyleLbl="sibTrans1D1" presStyleIdx="5" presStyleCnt="7"/>
      <dgm:spPr/>
    </dgm:pt>
    <dgm:pt modelId="{44A0EAC4-598D-47EE-A1EB-4F5BC9489C70}" type="pres">
      <dgm:prSet presAssocID="{BB1B2B02-2E91-4940-A7F7-3658508FA87E}" presName="node" presStyleLbl="node1" presStyleIdx="6" presStyleCnt="8">
        <dgm:presLayoutVars>
          <dgm:bulletEnabled val="1"/>
        </dgm:presLayoutVars>
      </dgm:prSet>
      <dgm:spPr/>
    </dgm:pt>
    <dgm:pt modelId="{E33618E4-E0F3-4B13-BEEF-AE45254BCD1F}" type="pres">
      <dgm:prSet presAssocID="{ACB935A5-4C79-4FB4-B5F8-CC20B68D3261}" presName="sibTrans" presStyleLbl="sibTrans1D1" presStyleIdx="6" presStyleCnt="7"/>
      <dgm:spPr/>
    </dgm:pt>
    <dgm:pt modelId="{E59AFEF6-DE06-4937-A6AE-1586481420BC}" type="pres">
      <dgm:prSet presAssocID="{ACB935A5-4C79-4FB4-B5F8-CC20B68D3261}" presName="connectorText" presStyleLbl="sibTrans1D1" presStyleIdx="6" presStyleCnt="7"/>
      <dgm:spPr/>
    </dgm:pt>
    <dgm:pt modelId="{84465F67-FBD0-4160-9931-8E0E42522ECA}" type="pres">
      <dgm:prSet presAssocID="{2D0EFC26-AE23-41B8-B518-A2C899DE2803}" presName="node" presStyleLbl="node1" presStyleIdx="7" presStyleCnt="8">
        <dgm:presLayoutVars>
          <dgm:bulletEnabled val="1"/>
        </dgm:presLayoutVars>
      </dgm:prSet>
      <dgm:spPr/>
    </dgm:pt>
  </dgm:ptLst>
  <dgm:cxnLst>
    <dgm:cxn modelId="{F816BD01-6521-4D91-A0CC-A62C62E31B1D}" type="presOf" srcId="{2D0EFC26-AE23-41B8-B518-A2C899DE2803}" destId="{84465F67-FBD0-4160-9931-8E0E42522ECA}" srcOrd="0" destOrd="0" presId="urn:microsoft.com/office/officeart/2016/7/layout/RepeatingBendingProcessNew"/>
    <dgm:cxn modelId="{09287007-2271-45CF-9B2B-9B336571EB33}" type="presOf" srcId="{C1D737E3-B365-4B06-8112-D53E9FD55DE6}" destId="{25F9BFD9-DB9D-49F5-936D-CB4114AA7C44}" srcOrd="0" destOrd="0" presId="urn:microsoft.com/office/officeart/2016/7/layout/RepeatingBendingProcessNew"/>
    <dgm:cxn modelId="{9F392509-DE75-4DDB-91AB-E757800221F2}" srcId="{BD44BC70-57DD-46CC-955C-D9E00414062A}" destId="{BB1B2B02-2E91-4940-A7F7-3658508FA87E}" srcOrd="6" destOrd="0" parTransId="{042B3136-B841-4119-9FFA-10B3AB5AA9B9}" sibTransId="{ACB935A5-4C79-4FB4-B5F8-CC20B68D3261}"/>
    <dgm:cxn modelId="{03BFC21B-42C1-4BB9-BE78-4E147F360005}" type="presOf" srcId="{3F7D7AEB-53E8-4D93-8EF4-2543475CDAC2}" destId="{793DC6E7-C54A-4EA9-911D-EDC0F292801B}" srcOrd="0" destOrd="0" presId="urn:microsoft.com/office/officeart/2016/7/layout/RepeatingBendingProcessNew"/>
    <dgm:cxn modelId="{DBC78D1C-5C5F-45BD-8792-DDBDC8B6AF86}" type="presOf" srcId="{D4DCDB13-C140-42F1-966A-34339469F617}" destId="{D946757F-2DAD-49AF-9736-4F823F67EC21}" srcOrd="0" destOrd="0" presId="urn:microsoft.com/office/officeart/2016/7/layout/RepeatingBendingProcessNew"/>
    <dgm:cxn modelId="{EC01AA1D-D757-40BF-8506-A1A09CFEA7F6}" type="presOf" srcId="{34291DDE-D6DD-4134-A12A-C4BD4C118F88}" destId="{3980D596-626C-4D5E-AB72-8EBFE4658837}" srcOrd="0" destOrd="0" presId="urn:microsoft.com/office/officeart/2016/7/layout/RepeatingBendingProcessNew"/>
    <dgm:cxn modelId="{4D0E0823-0FFC-4EB8-9D38-E02BFA3A5F76}" type="presOf" srcId="{D85BEACE-6E28-48FA-BE3C-C171D8102613}" destId="{EA6ED40A-B367-4D7B-B85B-B8E85A3A5A9B}" srcOrd="0" destOrd="0" presId="urn:microsoft.com/office/officeart/2016/7/layout/RepeatingBendingProcessNew"/>
    <dgm:cxn modelId="{F8C77A29-70DD-4F01-A1D4-09F21E0938A9}" srcId="{BD44BC70-57DD-46CC-955C-D9E00414062A}" destId="{05CD907D-B71A-4107-8610-3A9AF28D5ECF}" srcOrd="0" destOrd="0" parTransId="{E2C761EF-0227-4EE2-8FA9-0741D04536D9}" sibTransId="{36B2D49C-C674-4084-8978-877DBA062F5D}"/>
    <dgm:cxn modelId="{CB599938-A405-4DCC-BB8B-98C9F2B67662}" type="presOf" srcId="{8E85949D-0675-4F09-BADD-D62B74E1FDCF}" destId="{24EF2ACC-895E-4E2B-ACAC-54D7B98F1F3E}" srcOrd="0" destOrd="0" presId="urn:microsoft.com/office/officeart/2016/7/layout/RepeatingBendingProcessNew"/>
    <dgm:cxn modelId="{894EC438-7F02-4155-8CD1-8191D67D350C}" type="presOf" srcId="{E286A081-D553-4823-BF07-DB98AACA45C0}" destId="{9BC91C4A-AB97-4C05-A9AB-4CBAEA8EFA02}" srcOrd="0" destOrd="0" presId="urn:microsoft.com/office/officeart/2016/7/layout/RepeatingBendingProcessNew"/>
    <dgm:cxn modelId="{704D2E44-B4DC-4B21-913F-DE09BEA55268}" type="presOf" srcId="{D4DCDB13-C140-42F1-966A-34339469F617}" destId="{427719B6-E042-454B-B2F6-FE0E26B9B702}" srcOrd="1" destOrd="0" presId="urn:microsoft.com/office/officeart/2016/7/layout/RepeatingBendingProcessNew"/>
    <dgm:cxn modelId="{B385716C-FF4C-4F58-93B4-E59EB30B79A2}" type="presOf" srcId="{36B2D49C-C674-4084-8978-877DBA062F5D}" destId="{F516F307-4B34-4FC6-84DA-1CC4E0449974}" srcOrd="1" destOrd="0" presId="urn:microsoft.com/office/officeart/2016/7/layout/RepeatingBendingProcessNew"/>
    <dgm:cxn modelId="{CD40936E-A669-412A-9670-070978731D7E}" srcId="{BD44BC70-57DD-46CC-955C-D9E00414062A}" destId="{D85BEACE-6E28-48FA-BE3C-C171D8102613}" srcOrd="2" destOrd="0" parTransId="{55E25E5F-7D16-4086-BDB1-8BFA2486A352}" sibTransId="{3F7D7AEB-53E8-4D93-8EF4-2543475CDAC2}"/>
    <dgm:cxn modelId="{D8A54559-A696-494C-A8AE-CABBBEBF7F5B}" srcId="{BD44BC70-57DD-46CC-955C-D9E00414062A}" destId="{F5C8C743-5B5F-412E-BAF5-04EE317863C2}" srcOrd="3" destOrd="0" parTransId="{73121C77-C4CA-489C-878F-3D6D549BF4E8}" sibTransId="{D4DCDB13-C140-42F1-966A-34339469F617}"/>
    <dgm:cxn modelId="{96AE187A-986A-47B8-B2E7-95A3D470945B}" type="presOf" srcId="{BB1B2B02-2E91-4940-A7F7-3658508FA87E}" destId="{44A0EAC4-598D-47EE-A1EB-4F5BC9489C70}" srcOrd="0" destOrd="0" presId="urn:microsoft.com/office/officeart/2016/7/layout/RepeatingBendingProcessNew"/>
    <dgm:cxn modelId="{DC208A8D-9E7D-41D3-9560-344290259887}" type="presOf" srcId="{05CD907D-B71A-4107-8610-3A9AF28D5ECF}" destId="{444D926F-CBB8-498D-90F6-8ECFA87107D8}" srcOrd="0" destOrd="0" presId="urn:microsoft.com/office/officeart/2016/7/layout/RepeatingBendingProcessNew"/>
    <dgm:cxn modelId="{D21F6D8E-BC67-49BB-B8FE-8FE0531ABF01}" type="presOf" srcId="{0EC5A71F-FB82-4FD1-A2AD-D0F8EFD08798}" destId="{5335ED3D-A583-484E-BA58-654597CFAF10}" srcOrd="0" destOrd="0" presId="urn:microsoft.com/office/officeart/2016/7/layout/RepeatingBendingProcessNew"/>
    <dgm:cxn modelId="{D406B2A6-E1F1-4A75-8C76-CDC267549166}" srcId="{BD44BC70-57DD-46CC-955C-D9E00414062A}" destId="{83ABBF63-E226-48C3-B792-7B3C607AF239}" srcOrd="5" destOrd="0" parTransId="{EF19FB81-40B7-4581-BE9B-0FB339C4B335}" sibTransId="{E286A081-D553-4823-BF07-DB98AACA45C0}"/>
    <dgm:cxn modelId="{278BEFA7-99E8-42A2-B5A2-61A5B8D3414F}" type="presOf" srcId="{8E85949D-0675-4F09-BADD-D62B74E1FDCF}" destId="{7451857C-FB23-40CE-9F56-C396043BDBAF}" srcOrd="1" destOrd="0" presId="urn:microsoft.com/office/officeart/2016/7/layout/RepeatingBendingProcessNew"/>
    <dgm:cxn modelId="{701BD7A9-60D7-4557-BFB8-4AF88CAB168D}" type="presOf" srcId="{BD44BC70-57DD-46CC-955C-D9E00414062A}" destId="{4C909F0C-7B72-4548-9798-97C297C617FC}" srcOrd="0" destOrd="0" presId="urn:microsoft.com/office/officeart/2016/7/layout/RepeatingBendingProcessNew"/>
    <dgm:cxn modelId="{250B26AA-43CA-4B36-AE64-C6896BEF5301}" type="presOf" srcId="{ACB935A5-4C79-4FB4-B5F8-CC20B68D3261}" destId="{E59AFEF6-DE06-4937-A6AE-1586481420BC}" srcOrd="1" destOrd="0" presId="urn:microsoft.com/office/officeart/2016/7/layout/RepeatingBendingProcessNew"/>
    <dgm:cxn modelId="{859826AB-7E58-48FE-9965-3C7C6B7FAD0B}" type="presOf" srcId="{C1D737E3-B365-4B06-8112-D53E9FD55DE6}" destId="{CF92836E-E375-4C87-8829-AFC8F562A152}" srcOrd="1" destOrd="0" presId="urn:microsoft.com/office/officeart/2016/7/layout/RepeatingBendingProcessNew"/>
    <dgm:cxn modelId="{D2909EAB-D763-4F24-AAD2-817326154B94}" type="presOf" srcId="{ACB935A5-4C79-4FB4-B5F8-CC20B68D3261}" destId="{E33618E4-E0F3-4B13-BEEF-AE45254BCD1F}" srcOrd="0" destOrd="0" presId="urn:microsoft.com/office/officeart/2016/7/layout/RepeatingBendingProcessNew"/>
    <dgm:cxn modelId="{59D721B3-9673-4972-AC32-A963B6C65411}" type="presOf" srcId="{3F7D7AEB-53E8-4D93-8EF4-2543475CDAC2}" destId="{FBDE0A71-CE26-4AD6-B30E-8275181C894C}" srcOrd="1" destOrd="0" presId="urn:microsoft.com/office/officeart/2016/7/layout/RepeatingBendingProcessNew"/>
    <dgm:cxn modelId="{9753C0B3-2367-4B89-8C07-0C861D802FEA}" type="presOf" srcId="{36B2D49C-C674-4084-8978-877DBA062F5D}" destId="{FD77D904-EE24-4BCA-87C6-8B1DC7DC547A}" srcOrd="0" destOrd="0" presId="urn:microsoft.com/office/officeart/2016/7/layout/RepeatingBendingProcessNew"/>
    <dgm:cxn modelId="{6B38E7C7-DA7E-4309-84F9-461EC86E6FA9}" srcId="{BD44BC70-57DD-46CC-955C-D9E00414062A}" destId="{34291DDE-D6DD-4134-A12A-C4BD4C118F88}" srcOrd="4" destOrd="0" parTransId="{34264909-63B0-43EE-8DEE-7CE160A29DD3}" sibTransId="{8E85949D-0675-4F09-BADD-D62B74E1FDCF}"/>
    <dgm:cxn modelId="{CA3823CB-2093-4E6B-A06C-9241D326F437}" type="presOf" srcId="{F5C8C743-5B5F-412E-BAF5-04EE317863C2}" destId="{2061FBD0-2D17-4334-A579-8B86A491709A}" srcOrd="0" destOrd="0" presId="urn:microsoft.com/office/officeart/2016/7/layout/RepeatingBendingProcessNew"/>
    <dgm:cxn modelId="{071A5ACD-DDFA-4869-968C-64C5BE3A3282}" type="presOf" srcId="{E286A081-D553-4823-BF07-DB98AACA45C0}" destId="{01A0B025-53BF-4EEA-8D11-FD14ED2DE13A}" srcOrd="1" destOrd="0" presId="urn:microsoft.com/office/officeart/2016/7/layout/RepeatingBendingProcessNew"/>
    <dgm:cxn modelId="{6664A6D1-6260-48A9-B985-8C962BECDA1C}" srcId="{BD44BC70-57DD-46CC-955C-D9E00414062A}" destId="{0EC5A71F-FB82-4FD1-A2AD-D0F8EFD08798}" srcOrd="1" destOrd="0" parTransId="{49FD3FBF-44BC-46AD-BDDF-C48A4848E8F7}" sibTransId="{C1D737E3-B365-4B06-8112-D53E9FD55DE6}"/>
    <dgm:cxn modelId="{7D1FB0EB-2E22-4331-933F-28EBF14F19DC}" srcId="{BD44BC70-57DD-46CC-955C-D9E00414062A}" destId="{2D0EFC26-AE23-41B8-B518-A2C899DE2803}" srcOrd="7" destOrd="0" parTransId="{2E69A546-A988-4E56-AF05-E1BE0F5D4FA1}" sibTransId="{8A707154-FB16-4277-83E9-1B54AD29980B}"/>
    <dgm:cxn modelId="{629017FA-ADDE-45E6-846F-1CBF1919E01E}" type="presOf" srcId="{83ABBF63-E226-48C3-B792-7B3C607AF239}" destId="{44E2E090-4A91-4F32-9C06-68D2C3716DEA}" srcOrd="0" destOrd="0" presId="urn:microsoft.com/office/officeart/2016/7/layout/RepeatingBendingProcessNew"/>
    <dgm:cxn modelId="{D6B18DB8-6B1E-48CD-8F97-D54677AB60B3}" type="presParOf" srcId="{4C909F0C-7B72-4548-9798-97C297C617FC}" destId="{444D926F-CBB8-498D-90F6-8ECFA87107D8}" srcOrd="0" destOrd="0" presId="urn:microsoft.com/office/officeart/2016/7/layout/RepeatingBendingProcessNew"/>
    <dgm:cxn modelId="{E688CA25-E108-4C85-A3FB-D411DCBD7025}" type="presParOf" srcId="{4C909F0C-7B72-4548-9798-97C297C617FC}" destId="{FD77D904-EE24-4BCA-87C6-8B1DC7DC547A}" srcOrd="1" destOrd="0" presId="urn:microsoft.com/office/officeart/2016/7/layout/RepeatingBendingProcessNew"/>
    <dgm:cxn modelId="{BAAD44C2-DAEC-4D5C-B1FB-F156B60B5CA8}" type="presParOf" srcId="{FD77D904-EE24-4BCA-87C6-8B1DC7DC547A}" destId="{F516F307-4B34-4FC6-84DA-1CC4E0449974}" srcOrd="0" destOrd="0" presId="urn:microsoft.com/office/officeart/2016/7/layout/RepeatingBendingProcessNew"/>
    <dgm:cxn modelId="{087B2C15-A2A7-491A-9355-625BEA0C47D0}" type="presParOf" srcId="{4C909F0C-7B72-4548-9798-97C297C617FC}" destId="{5335ED3D-A583-484E-BA58-654597CFAF10}" srcOrd="2" destOrd="0" presId="urn:microsoft.com/office/officeart/2016/7/layout/RepeatingBendingProcessNew"/>
    <dgm:cxn modelId="{5EE75A93-CB82-48CB-8058-3302B183EFFC}" type="presParOf" srcId="{4C909F0C-7B72-4548-9798-97C297C617FC}" destId="{25F9BFD9-DB9D-49F5-936D-CB4114AA7C44}" srcOrd="3" destOrd="0" presId="urn:microsoft.com/office/officeart/2016/7/layout/RepeatingBendingProcessNew"/>
    <dgm:cxn modelId="{0285829D-CCF0-4161-A92F-737FE5EA3435}" type="presParOf" srcId="{25F9BFD9-DB9D-49F5-936D-CB4114AA7C44}" destId="{CF92836E-E375-4C87-8829-AFC8F562A152}" srcOrd="0" destOrd="0" presId="urn:microsoft.com/office/officeart/2016/7/layout/RepeatingBendingProcessNew"/>
    <dgm:cxn modelId="{A1F15521-F704-4A73-AC9E-94646CB2674D}" type="presParOf" srcId="{4C909F0C-7B72-4548-9798-97C297C617FC}" destId="{EA6ED40A-B367-4D7B-B85B-B8E85A3A5A9B}" srcOrd="4" destOrd="0" presId="urn:microsoft.com/office/officeart/2016/7/layout/RepeatingBendingProcessNew"/>
    <dgm:cxn modelId="{456E1E8E-75F2-4623-ADB5-D05483EF1E12}" type="presParOf" srcId="{4C909F0C-7B72-4548-9798-97C297C617FC}" destId="{793DC6E7-C54A-4EA9-911D-EDC0F292801B}" srcOrd="5" destOrd="0" presId="urn:microsoft.com/office/officeart/2016/7/layout/RepeatingBendingProcessNew"/>
    <dgm:cxn modelId="{017E8119-7A87-45BC-965D-5AC67BE6675F}" type="presParOf" srcId="{793DC6E7-C54A-4EA9-911D-EDC0F292801B}" destId="{FBDE0A71-CE26-4AD6-B30E-8275181C894C}" srcOrd="0" destOrd="0" presId="urn:microsoft.com/office/officeart/2016/7/layout/RepeatingBendingProcessNew"/>
    <dgm:cxn modelId="{4AF403CA-4F63-4C4D-9BF9-223E337D8375}" type="presParOf" srcId="{4C909F0C-7B72-4548-9798-97C297C617FC}" destId="{2061FBD0-2D17-4334-A579-8B86A491709A}" srcOrd="6" destOrd="0" presId="urn:microsoft.com/office/officeart/2016/7/layout/RepeatingBendingProcessNew"/>
    <dgm:cxn modelId="{3DA2EDEC-366C-4B70-BAF0-E84AB1305002}" type="presParOf" srcId="{4C909F0C-7B72-4548-9798-97C297C617FC}" destId="{D946757F-2DAD-49AF-9736-4F823F67EC21}" srcOrd="7" destOrd="0" presId="urn:microsoft.com/office/officeart/2016/7/layout/RepeatingBendingProcessNew"/>
    <dgm:cxn modelId="{D3A8FB83-1B2F-4B6D-906B-E1E50E602008}" type="presParOf" srcId="{D946757F-2DAD-49AF-9736-4F823F67EC21}" destId="{427719B6-E042-454B-B2F6-FE0E26B9B702}" srcOrd="0" destOrd="0" presId="urn:microsoft.com/office/officeart/2016/7/layout/RepeatingBendingProcessNew"/>
    <dgm:cxn modelId="{776B9D9C-4B85-414F-B73D-A92F7EE06EF0}" type="presParOf" srcId="{4C909F0C-7B72-4548-9798-97C297C617FC}" destId="{3980D596-626C-4D5E-AB72-8EBFE4658837}" srcOrd="8" destOrd="0" presId="urn:microsoft.com/office/officeart/2016/7/layout/RepeatingBendingProcessNew"/>
    <dgm:cxn modelId="{378F86EA-5B7B-44A4-8AA3-D21EED21BC93}" type="presParOf" srcId="{4C909F0C-7B72-4548-9798-97C297C617FC}" destId="{24EF2ACC-895E-4E2B-ACAC-54D7B98F1F3E}" srcOrd="9" destOrd="0" presId="urn:microsoft.com/office/officeart/2016/7/layout/RepeatingBendingProcessNew"/>
    <dgm:cxn modelId="{F8AB822C-86A1-41D2-A0D4-8204ACC231D2}" type="presParOf" srcId="{24EF2ACC-895E-4E2B-ACAC-54D7B98F1F3E}" destId="{7451857C-FB23-40CE-9F56-C396043BDBAF}" srcOrd="0" destOrd="0" presId="urn:microsoft.com/office/officeart/2016/7/layout/RepeatingBendingProcessNew"/>
    <dgm:cxn modelId="{C3A6D8E8-2ECB-4FD4-B9A1-A4B79FD2A573}" type="presParOf" srcId="{4C909F0C-7B72-4548-9798-97C297C617FC}" destId="{44E2E090-4A91-4F32-9C06-68D2C3716DEA}" srcOrd="10" destOrd="0" presId="urn:microsoft.com/office/officeart/2016/7/layout/RepeatingBendingProcessNew"/>
    <dgm:cxn modelId="{81131145-7D55-4838-BCE0-278F40B61123}" type="presParOf" srcId="{4C909F0C-7B72-4548-9798-97C297C617FC}" destId="{9BC91C4A-AB97-4C05-A9AB-4CBAEA8EFA02}" srcOrd="11" destOrd="0" presId="urn:microsoft.com/office/officeart/2016/7/layout/RepeatingBendingProcessNew"/>
    <dgm:cxn modelId="{6734D78F-4DF1-43C8-A902-597776EE18A9}" type="presParOf" srcId="{9BC91C4A-AB97-4C05-A9AB-4CBAEA8EFA02}" destId="{01A0B025-53BF-4EEA-8D11-FD14ED2DE13A}" srcOrd="0" destOrd="0" presId="urn:microsoft.com/office/officeart/2016/7/layout/RepeatingBendingProcessNew"/>
    <dgm:cxn modelId="{6BDB9EAA-D76C-4085-A8A2-15C1044D6BDA}" type="presParOf" srcId="{4C909F0C-7B72-4548-9798-97C297C617FC}" destId="{44A0EAC4-598D-47EE-A1EB-4F5BC9489C70}" srcOrd="12" destOrd="0" presId="urn:microsoft.com/office/officeart/2016/7/layout/RepeatingBendingProcessNew"/>
    <dgm:cxn modelId="{ABDEB9FF-219B-461D-A20B-35ECA4F355F4}" type="presParOf" srcId="{4C909F0C-7B72-4548-9798-97C297C617FC}" destId="{E33618E4-E0F3-4B13-BEEF-AE45254BCD1F}" srcOrd="13" destOrd="0" presId="urn:microsoft.com/office/officeart/2016/7/layout/RepeatingBendingProcessNew"/>
    <dgm:cxn modelId="{1DE31F35-6E61-4CAF-BBC5-E52F66FA1006}" type="presParOf" srcId="{E33618E4-E0F3-4B13-BEEF-AE45254BCD1F}" destId="{E59AFEF6-DE06-4937-A6AE-1586481420BC}" srcOrd="0" destOrd="0" presId="urn:microsoft.com/office/officeart/2016/7/layout/RepeatingBendingProcessNew"/>
    <dgm:cxn modelId="{4CE516C8-A84C-4A7B-BD52-195755C325E6}" type="presParOf" srcId="{4C909F0C-7B72-4548-9798-97C297C617FC}" destId="{84465F67-FBD0-4160-9931-8E0E42522ECA}"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D22F900-9F73-46AB-8B75-D5DE3BC4FAF0}" type="doc">
      <dgm:prSet loTypeId="urn:microsoft.com/office/officeart/2018/2/layout/IconVerticalSolidList" loCatId="icon" qsTypeId="urn:microsoft.com/office/officeart/2005/8/quickstyle/simple5" qsCatId="simple" csTypeId="urn:microsoft.com/office/officeart/2018/5/colors/Iconchunking_neutralbg_colorful1" csCatId="colorful" phldr="1"/>
      <dgm:spPr/>
      <dgm:t>
        <a:bodyPr/>
        <a:lstStyle/>
        <a:p>
          <a:endParaRPr lang="en-US"/>
        </a:p>
      </dgm:t>
    </dgm:pt>
    <dgm:pt modelId="{2CB77EF7-2994-4FF7-A1A2-FACFBE3B4169}">
      <dgm:prSet/>
      <dgm:spPr/>
      <dgm:t>
        <a:bodyPr/>
        <a:lstStyle/>
        <a:p>
          <a:pPr>
            <a:lnSpc>
              <a:spcPct val="100000"/>
            </a:lnSpc>
          </a:pPr>
          <a:r>
            <a:rPr lang="en-US" dirty="0">
              <a:latin typeface="Cambria" panose="02040503050406030204" pitchFamily="18" charset="0"/>
              <a:ea typeface="Cambria" panose="02040503050406030204" pitchFamily="18" charset="0"/>
            </a:rPr>
            <a:t>Extension with other shrinkage priors</a:t>
          </a:r>
        </a:p>
      </dgm:t>
    </dgm:pt>
    <dgm:pt modelId="{A815B982-5405-4D60-876A-B5547CB1FBE7}" type="parTrans" cxnId="{496476AA-18D2-4735-AC02-F58CCABF74E9}">
      <dgm:prSet/>
      <dgm:spPr/>
      <dgm:t>
        <a:bodyPr/>
        <a:lstStyle/>
        <a:p>
          <a:endParaRPr lang="en-US"/>
        </a:p>
      </dgm:t>
    </dgm:pt>
    <dgm:pt modelId="{B6FC058F-D3E3-4AE7-80B5-F4663BF34631}" type="sibTrans" cxnId="{496476AA-18D2-4735-AC02-F58CCABF74E9}">
      <dgm:prSet/>
      <dgm:spPr/>
      <dgm:t>
        <a:bodyPr/>
        <a:lstStyle/>
        <a:p>
          <a:endParaRPr lang="en-US"/>
        </a:p>
      </dgm:t>
    </dgm:pt>
    <dgm:pt modelId="{F83E480D-B595-4FF6-9DF1-030363077211}">
      <dgm:prSet/>
      <dgm:spPr/>
      <dgm:t>
        <a:bodyPr/>
        <a:lstStyle/>
        <a:p>
          <a:pPr>
            <a:lnSpc>
              <a:spcPct val="100000"/>
            </a:lnSpc>
          </a:pPr>
          <a:r>
            <a:rPr lang="en-US" b="0" i="0" dirty="0">
              <a:latin typeface="Cambria" panose="02040503050406030204" pitchFamily="18" charset="0"/>
              <a:ea typeface="Cambria" panose="02040503050406030204" pitchFamily="18" charset="0"/>
            </a:rPr>
            <a:t>Application to a real-world clinical trial design </a:t>
          </a:r>
          <a:endParaRPr lang="en-US" dirty="0">
            <a:latin typeface="Cambria" panose="02040503050406030204" pitchFamily="18" charset="0"/>
            <a:ea typeface="Cambria" panose="02040503050406030204" pitchFamily="18" charset="0"/>
          </a:endParaRPr>
        </a:p>
      </dgm:t>
    </dgm:pt>
    <dgm:pt modelId="{8B8C6B95-D78E-4A8D-A1DE-62494828CC52}" type="parTrans" cxnId="{8A4D4F18-44C7-4929-9735-4AD9B3CEC3D0}">
      <dgm:prSet/>
      <dgm:spPr/>
      <dgm:t>
        <a:bodyPr/>
        <a:lstStyle/>
        <a:p>
          <a:endParaRPr lang="en-US"/>
        </a:p>
      </dgm:t>
    </dgm:pt>
    <dgm:pt modelId="{553CF317-94FE-4493-A9A8-6558AB05B967}" type="sibTrans" cxnId="{8A4D4F18-44C7-4929-9735-4AD9B3CEC3D0}">
      <dgm:prSet/>
      <dgm:spPr/>
      <dgm:t>
        <a:bodyPr/>
        <a:lstStyle/>
        <a:p>
          <a:endParaRPr lang="en-US"/>
        </a:p>
      </dgm:t>
    </dgm:pt>
    <dgm:pt modelId="{EFC03997-1461-4C07-A01C-C94A7201564D}">
      <dgm:prSet/>
      <dgm:spPr/>
      <dgm:t>
        <a:bodyPr/>
        <a:lstStyle/>
        <a:p>
          <a:pPr>
            <a:lnSpc>
              <a:spcPct val="100000"/>
            </a:lnSpc>
          </a:pPr>
          <a:endParaRPr lang="en-US" b="1" dirty="0">
            <a:latin typeface="Cambria" panose="02040503050406030204" pitchFamily="18" charset="0"/>
            <a:ea typeface="Cambria" panose="02040503050406030204" pitchFamily="18" charset="0"/>
          </a:endParaRPr>
        </a:p>
      </dgm:t>
    </dgm:pt>
    <dgm:pt modelId="{965263A3-AAE1-48FB-A70A-954B828C0F66}" type="parTrans" cxnId="{CA541F6E-8C58-4D47-9273-F47B77D83E8C}">
      <dgm:prSet/>
      <dgm:spPr/>
      <dgm:t>
        <a:bodyPr/>
        <a:lstStyle/>
        <a:p>
          <a:endParaRPr lang="en-US"/>
        </a:p>
      </dgm:t>
    </dgm:pt>
    <dgm:pt modelId="{77FEFD4B-C5F7-49A9-9342-35E4A2908178}" type="sibTrans" cxnId="{CA541F6E-8C58-4D47-9273-F47B77D83E8C}">
      <dgm:prSet/>
      <dgm:spPr/>
      <dgm:t>
        <a:bodyPr/>
        <a:lstStyle/>
        <a:p>
          <a:endParaRPr lang="en-US"/>
        </a:p>
      </dgm:t>
    </dgm:pt>
    <dgm:pt modelId="{3078BF94-7FEE-4B26-8D29-1F7DBF8DB833}" type="pres">
      <dgm:prSet presAssocID="{4D22F900-9F73-46AB-8B75-D5DE3BC4FAF0}" presName="root" presStyleCnt="0">
        <dgm:presLayoutVars>
          <dgm:dir/>
          <dgm:resizeHandles val="exact"/>
        </dgm:presLayoutVars>
      </dgm:prSet>
      <dgm:spPr/>
    </dgm:pt>
    <dgm:pt modelId="{DCF72FF0-231F-49E4-8AEA-C34A18176A3F}" type="pres">
      <dgm:prSet presAssocID="{2CB77EF7-2994-4FF7-A1A2-FACFBE3B4169}" presName="compNode" presStyleCnt="0"/>
      <dgm:spPr/>
    </dgm:pt>
    <dgm:pt modelId="{70F0381C-76DF-4833-BE45-A2C46911C0F5}" type="pres">
      <dgm:prSet presAssocID="{2CB77EF7-2994-4FF7-A1A2-FACFBE3B4169}" presName="bgRect" presStyleLbl="bgShp" presStyleIdx="0" presStyleCnt="3"/>
      <dgm:spPr/>
    </dgm:pt>
    <dgm:pt modelId="{C2B1D1D5-C6DB-4A17-B2E7-B7BA5DA53DF2}" type="pres">
      <dgm:prSet presAssocID="{2CB77EF7-2994-4FF7-A1A2-FACFBE3B416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thematics"/>
        </a:ext>
      </dgm:extLst>
    </dgm:pt>
    <dgm:pt modelId="{6865C717-E137-45AA-8FF4-8F5159BA99F8}" type="pres">
      <dgm:prSet presAssocID="{2CB77EF7-2994-4FF7-A1A2-FACFBE3B4169}" presName="spaceRect" presStyleCnt="0"/>
      <dgm:spPr/>
    </dgm:pt>
    <dgm:pt modelId="{65D9FD52-9DDE-40EB-AAA8-CF422B7F15E7}" type="pres">
      <dgm:prSet presAssocID="{2CB77EF7-2994-4FF7-A1A2-FACFBE3B4169}" presName="parTx" presStyleLbl="revTx" presStyleIdx="0" presStyleCnt="3">
        <dgm:presLayoutVars>
          <dgm:chMax val="0"/>
          <dgm:chPref val="0"/>
        </dgm:presLayoutVars>
      </dgm:prSet>
      <dgm:spPr/>
    </dgm:pt>
    <dgm:pt modelId="{05C1BDAF-6498-450F-9649-5016236B9161}" type="pres">
      <dgm:prSet presAssocID="{B6FC058F-D3E3-4AE7-80B5-F4663BF34631}" presName="sibTrans" presStyleCnt="0"/>
      <dgm:spPr/>
    </dgm:pt>
    <dgm:pt modelId="{FE84E0BA-2D1B-43FC-9F31-55D0322F7CF9}" type="pres">
      <dgm:prSet presAssocID="{F83E480D-B595-4FF6-9DF1-030363077211}" presName="compNode" presStyleCnt="0"/>
      <dgm:spPr/>
    </dgm:pt>
    <dgm:pt modelId="{04D63AB7-2789-4253-91CB-B2490019D9DE}" type="pres">
      <dgm:prSet presAssocID="{F83E480D-B595-4FF6-9DF1-030363077211}" presName="bgRect" presStyleLbl="bgShp" presStyleIdx="1" presStyleCnt="3"/>
      <dgm:spPr/>
    </dgm:pt>
    <dgm:pt modelId="{CCF1E972-7355-4920-A43C-021CDAC9AA85}" type="pres">
      <dgm:prSet presAssocID="{F83E480D-B595-4FF6-9DF1-0303630772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NA"/>
        </a:ext>
      </dgm:extLst>
    </dgm:pt>
    <dgm:pt modelId="{715081C3-FD08-4251-A756-EB4E0092B04F}" type="pres">
      <dgm:prSet presAssocID="{F83E480D-B595-4FF6-9DF1-030363077211}" presName="spaceRect" presStyleCnt="0"/>
      <dgm:spPr/>
    </dgm:pt>
    <dgm:pt modelId="{4DF241D8-EB27-43AA-A69F-C6BCB0E872B3}" type="pres">
      <dgm:prSet presAssocID="{F83E480D-B595-4FF6-9DF1-030363077211}" presName="parTx" presStyleLbl="revTx" presStyleIdx="1" presStyleCnt="3">
        <dgm:presLayoutVars>
          <dgm:chMax val="0"/>
          <dgm:chPref val="0"/>
        </dgm:presLayoutVars>
      </dgm:prSet>
      <dgm:spPr/>
    </dgm:pt>
    <dgm:pt modelId="{2A866EDF-A143-488E-B7F1-6EA119C04400}" type="pres">
      <dgm:prSet presAssocID="{553CF317-94FE-4493-A9A8-6558AB05B967}" presName="sibTrans" presStyleCnt="0"/>
      <dgm:spPr/>
    </dgm:pt>
    <dgm:pt modelId="{AA7B2A11-2C34-4999-AA80-8BAEF5F701F3}" type="pres">
      <dgm:prSet presAssocID="{EFC03997-1461-4C07-A01C-C94A7201564D}" presName="compNode" presStyleCnt="0"/>
      <dgm:spPr/>
    </dgm:pt>
    <dgm:pt modelId="{6922E763-242B-4DA3-BD83-2DE490215ABE}" type="pres">
      <dgm:prSet presAssocID="{EFC03997-1461-4C07-A01C-C94A7201564D}" presName="bgRect" presStyleLbl="bgShp" presStyleIdx="2" presStyleCnt="3"/>
      <dgm:spPr/>
    </dgm:pt>
    <dgm:pt modelId="{B74B7B1D-2E44-4F70-9D1B-A4D80809BAA3}" type="pres">
      <dgm:prSet presAssocID="{EFC03997-1461-4C07-A01C-C94A7201564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x"/>
        </a:ext>
      </dgm:extLst>
    </dgm:pt>
    <dgm:pt modelId="{59435859-F726-4CB1-B3DE-9DF471F1CBF0}" type="pres">
      <dgm:prSet presAssocID="{EFC03997-1461-4C07-A01C-C94A7201564D}" presName="spaceRect" presStyleCnt="0"/>
      <dgm:spPr/>
    </dgm:pt>
    <dgm:pt modelId="{38F1CAAD-B1C5-43CB-B0A4-4EDA617BC36B}" type="pres">
      <dgm:prSet presAssocID="{EFC03997-1461-4C07-A01C-C94A7201564D}" presName="parTx" presStyleLbl="revTx" presStyleIdx="2" presStyleCnt="3">
        <dgm:presLayoutVars>
          <dgm:chMax val="0"/>
          <dgm:chPref val="0"/>
        </dgm:presLayoutVars>
      </dgm:prSet>
      <dgm:spPr/>
    </dgm:pt>
  </dgm:ptLst>
  <dgm:cxnLst>
    <dgm:cxn modelId="{8A4D4F18-44C7-4929-9735-4AD9B3CEC3D0}" srcId="{4D22F900-9F73-46AB-8B75-D5DE3BC4FAF0}" destId="{F83E480D-B595-4FF6-9DF1-030363077211}" srcOrd="1" destOrd="0" parTransId="{8B8C6B95-D78E-4A8D-A1DE-62494828CC52}" sibTransId="{553CF317-94FE-4493-A9A8-6558AB05B967}"/>
    <dgm:cxn modelId="{6DC84C38-BEA1-482C-8BB1-745EF8E55244}" type="presOf" srcId="{F83E480D-B595-4FF6-9DF1-030363077211}" destId="{4DF241D8-EB27-43AA-A69F-C6BCB0E872B3}" srcOrd="0" destOrd="0" presId="urn:microsoft.com/office/officeart/2018/2/layout/IconVerticalSolidList"/>
    <dgm:cxn modelId="{CA541F6E-8C58-4D47-9273-F47B77D83E8C}" srcId="{4D22F900-9F73-46AB-8B75-D5DE3BC4FAF0}" destId="{EFC03997-1461-4C07-A01C-C94A7201564D}" srcOrd="2" destOrd="0" parTransId="{965263A3-AAE1-48FB-A70A-954B828C0F66}" sibTransId="{77FEFD4B-C5F7-49A9-9342-35E4A2908178}"/>
    <dgm:cxn modelId="{67DF585A-7FDD-4AFD-BD76-E785C1C147C5}" type="presOf" srcId="{EFC03997-1461-4C07-A01C-C94A7201564D}" destId="{38F1CAAD-B1C5-43CB-B0A4-4EDA617BC36B}" srcOrd="0" destOrd="0" presId="urn:microsoft.com/office/officeart/2018/2/layout/IconVerticalSolidList"/>
    <dgm:cxn modelId="{7D9F838B-337D-4683-BC23-AFB9682CB8E0}" type="presOf" srcId="{4D22F900-9F73-46AB-8B75-D5DE3BC4FAF0}" destId="{3078BF94-7FEE-4B26-8D29-1F7DBF8DB833}" srcOrd="0" destOrd="0" presId="urn:microsoft.com/office/officeart/2018/2/layout/IconVerticalSolidList"/>
    <dgm:cxn modelId="{E29349A3-147C-4471-9F33-7A249C13A699}" type="presOf" srcId="{2CB77EF7-2994-4FF7-A1A2-FACFBE3B4169}" destId="{65D9FD52-9DDE-40EB-AAA8-CF422B7F15E7}" srcOrd="0" destOrd="0" presId="urn:microsoft.com/office/officeart/2018/2/layout/IconVerticalSolidList"/>
    <dgm:cxn modelId="{496476AA-18D2-4735-AC02-F58CCABF74E9}" srcId="{4D22F900-9F73-46AB-8B75-D5DE3BC4FAF0}" destId="{2CB77EF7-2994-4FF7-A1A2-FACFBE3B4169}" srcOrd="0" destOrd="0" parTransId="{A815B982-5405-4D60-876A-B5547CB1FBE7}" sibTransId="{B6FC058F-D3E3-4AE7-80B5-F4663BF34631}"/>
    <dgm:cxn modelId="{170407B2-4288-4EEE-9D0F-4297731FC7C5}" type="presParOf" srcId="{3078BF94-7FEE-4B26-8D29-1F7DBF8DB833}" destId="{DCF72FF0-231F-49E4-8AEA-C34A18176A3F}" srcOrd="0" destOrd="0" presId="urn:microsoft.com/office/officeart/2018/2/layout/IconVerticalSolidList"/>
    <dgm:cxn modelId="{EC7F1874-2B6E-4F33-B703-B77E57BADB54}" type="presParOf" srcId="{DCF72FF0-231F-49E4-8AEA-C34A18176A3F}" destId="{70F0381C-76DF-4833-BE45-A2C46911C0F5}" srcOrd="0" destOrd="0" presId="urn:microsoft.com/office/officeart/2018/2/layout/IconVerticalSolidList"/>
    <dgm:cxn modelId="{E3D21FC5-1F52-4688-AD69-A49EA4C56A71}" type="presParOf" srcId="{DCF72FF0-231F-49E4-8AEA-C34A18176A3F}" destId="{C2B1D1D5-C6DB-4A17-B2E7-B7BA5DA53DF2}" srcOrd="1" destOrd="0" presId="urn:microsoft.com/office/officeart/2018/2/layout/IconVerticalSolidList"/>
    <dgm:cxn modelId="{E83E3500-167F-407E-927D-853D34F3F5C4}" type="presParOf" srcId="{DCF72FF0-231F-49E4-8AEA-C34A18176A3F}" destId="{6865C717-E137-45AA-8FF4-8F5159BA99F8}" srcOrd="2" destOrd="0" presId="urn:microsoft.com/office/officeart/2018/2/layout/IconVerticalSolidList"/>
    <dgm:cxn modelId="{7E2C25A7-BAD2-418A-B9FC-5F66F69E7928}" type="presParOf" srcId="{DCF72FF0-231F-49E4-8AEA-C34A18176A3F}" destId="{65D9FD52-9DDE-40EB-AAA8-CF422B7F15E7}" srcOrd="3" destOrd="0" presId="urn:microsoft.com/office/officeart/2018/2/layout/IconVerticalSolidList"/>
    <dgm:cxn modelId="{0011D992-B6A5-4B12-8975-E50067105068}" type="presParOf" srcId="{3078BF94-7FEE-4B26-8D29-1F7DBF8DB833}" destId="{05C1BDAF-6498-450F-9649-5016236B9161}" srcOrd="1" destOrd="0" presId="urn:microsoft.com/office/officeart/2018/2/layout/IconVerticalSolidList"/>
    <dgm:cxn modelId="{628D0FD7-BFF5-4DC4-8F20-0686A07BFDEC}" type="presParOf" srcId="{3078BF94-7FEE-4B26-8D29-1F7DBF8DB833}" destId="{FE84E0BA-2D1B-43FC-9F31-55D0322F7CF9}" srcOrd="2" destOrd="0" presId="urn:microsoft.com/office/officeart/2018/2/layout/IconVerticalSolidList"/>
    <dgm:cxn modelId="{3AB14033-B12A-4952-AFEE-7933938ED0DA}" type="presParOf" srcId="{FE84E0BA-2D1B-43FC-9F31-55D0322F7CF9}" destId="{04D63AB7-2789-4253-91CB-B2490019D9DE}" srcOrd="0" destOrd="0" presId="urn:microsoft.com/office/officeart/2018/2/layout/IconVerticalSolidList"/>
    <dgm:cxn modelId="{61CCF1F7-A637-497A-9DE2-45131079462F}" type="presParOf" srcId="{FE84E0BA-2D1B-43FC-9F31-55D0322F7CF9}" destId="{CCF1E972-7355-4920-A43C-021CDAC9AA85}" srcOrd="1" destOrd="0" presId="urn:microsoft.com/office/officeart/2018/2/layout/IconVerticalSolidList"/>
    <dgm:cxn modelId="{3D67DA25-4E48-49FD-85A8-B6FA0BAC9006}" type="presParOf" srcId="{FE84E0BA-2D1B-43FC-9F31-55D0322F7CF9}" destId="{715081C3-FD08-4251-A756-EB4E0092B04F}" srcOrd="2" destOrd="0" presId="urn:microsoft.com/office/officeart/2018/2/layout/IconVerticalSolidList"/>
    <dgm:cxn modelId="{69DED020-56C6-461B-9CED-E4B6FD3B49C8}" type="presParOf" srcId="{FE84E0BA-2D1B-43FC-9F31-55D0322F7CF9}" destId="{4DF241D8-EB27-43AA-A69F-C6BCB0E872B3}" srcOrd="3" destOrd="0" presId="urn:microsoft.com/office/officeart/2018/2/layout/IconVerticalSolidList"/>
    <dgm:cxn modelId="{CE94BA1C-B248-4474-B14A-FEE7D074786E}" type="presParOf" srcId="{3078BF94-7FEE-4B26-8D29-1F7DBF8DB833}" destId="{2A866EDF-A143-488E-B7F1-6EA119C04400}" srcOrd="3" destOrd="0" presId="urn:microsoft.com/office/officeart/2018/2/layout/IconVerticalSolidList"/>
    <dgm:cxn modelId="{D8F7C23D-EA84-4E67-A5EE-D5C20770E61E}" type="presParOf" srcId="{3078BF94-7FEE-4B26-8D29-1F7DBF8DB833}" destId="{AA7B2A11-2C34-4999-AA80-8BAEF5F701F3}" srcOrd="4" destOrd="0" presId="urn:microsoft.com/office/officeart/2018/2/layout/IconVerticalSolidList"/>
    <dgm:cxn modelId="{015AA3AB-BBF8-4A56-AEA9-DF36DA6C27D0}" type="presParOf" srcId="{AA7B2A11-2C34-4999-AA80-8BAEF5F701F3}" destId="{6922E763-242B-4DA3-BD83-2DE490215ABE}" srcOrd="0" destOrd="0" presId="urn:microsoft.com/office/officeart/2018/2/layout/IconVerticalSolidList"/>
    <dgm:cxn modelId="{4CB36228-412E-48E5-9459-E7F862D19FE9}" type="presParOf" srcId="{AA7B2A11-2C34-4999-AA80-8BAEF5F701F3}" destId="{B74B7B1D-2E44-4F70-9D1B-A4D80809BAA3}" srcOrd="1" destOrd="0" presId="urn:microsoft.com/office/officeart/2018/2/layout/IconVerticalSolidList"/>
    <dgm:cxn modelId="{1C10C6D2-798C-41BB-BE0A-0B25CE39228E}" type="presParOf" srcId="{AA7B2A11-2C34-4999-AA80-8BAEF5F701F3}" destId="{59435859-F726-4CB1-B3DE-9DF471F1CBF0}" srcOrd="2" destOrd="0" presId="urn:microsoft.com/office/officeart/2018/2/layout/IconVerticalSolidList"/>
    <dgm:cxn modelId="{98B5CF36-9F1C-4364-BD4B-87D54E8FCAC2}" type="presParOf" srcId="{AA7B2A11-2C34-4999-AA80-8BAEF5F701F3}" destId="{38F1CAAD-B1C5-43CB-B0A4-4EDA617BC36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252CF4C-20AA-47E8-A8F4-E9DC9A40BDE1}"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4D78733A-948A-4D04-A19C-F55B0FB318EE}">
      <dgm:prSet/>
      <dgm:spPr/>
      <dgm:t>
        <a:bodyPr/>
        <a:lstStyle/>
        <a:p>
          <a:r>
            <a:rPr lang="en-US" dirty="0">
              <a:latin typeface="Cambria" panose="02040503050406030204" pitchFamily="18" charset="0"/>
              <a:ea typeface="Cambria" panose="02040503050406030204" pitchFamily="18" charset="0"/>
            </a:rPr>
            <a:t>Dr. Riten Mitra*</a:t>
          </a:r>
        </a:p>
      </dgm:t>
    </dgm:pt>
    <dgm:pt modelId="{3E29E0F1-F554-49C5-9293-5FB242D3829E}" type="parTrans" cxnId="{E71B5BF1-134B-4C1E-83A0-375A8F706315}">
      <dgm:prSet/>
      <dgm:spPr/>
      <dgm:t>
        <a:bodyPr/>
        <a:lstStyle/>
        <a:p>
          <a:endParaRPr lang="en-US"/>
        </a:p>
      </dgm:t>
    </dgm:pt>
    <dgm:pt modelId="{AA448456-9F39-4F9E-9E1B-F73CB4D35DE9}" type="sibTrans" cxnId="{E71B5BF1-134B-4C1E-83A0-375A8F706315}">
      <dgm:prSet/>
      <dgm:spPr/>
      <dgm:t>
        <a:bodyPr/>
        <a:lstStyle/>
        <a:p>
          <a:endParaRPr lang="en-US"/>
        </a:p>
      </dgm:t>
    </dgm:pt>
    <dgm:pt modelId="{92170A2A-73EB-48DE-927A-887A75F75C3C}">
      <dgm:prSet/>
      <dgm:spPr/>
      <dgm:t>
        <a:bodyPr/>
        <a:lstStyle/>
        <a:p>
          <a:r>
            <a:rPr lang="en-US">
              <a:latin typeface="Cambria" panose="02040503050406030204" pitchFamily="18" charset="0"/>
              <a:ea typeface="Cambria" panose="02040503050406030204" pitchFamily="18" charset="0"/>
            </a:rPr>
            <a:t>Dr. Shesh N. Rai*</a:t>
          </a:r>
        </a:p>
      </dgm:t>
    </dgm:pt>
    <dgm:pt modelId="{BD63B78E-3DEC-4723-98AF-105D9116DD6B}" type="parTrans" cxnId="{09000BA2-EDA3-40DE-99FE-80D1C9815AA9}">
      <dgm:prSet/>
      <dgm:spPr/>
      <dgm:t>
        <a:bodyPr/>
        <a:lstStyle/>
        <a:p>
          <a:endParaRPr lang="en-US"/>
        </a:p>
      </dgm:t>
    </dgm:pt>
    <dgm:pt modelId="{C6E401B9-8ADC-4ABB-9951-77DCE8D0E0EE}" type="sibTrans" cxnId="{09000BA2-EDA3-40DE-99FE-80D1C9815AA9}">
      <dgm:prSet/>
      <dgm:spPr/>
      <dgm:t>
        <a:bodyPr/>
        <a:lstStyle/>
        <a:p>
          <a:endParaRPr lang="en-US"/>
        </a:p>
      </dgm:t>
    </dgm:pt>
    <dgm:pt modelId="{6F9C2B3E-E730-4F64-9BC1-692650959619}">
      <dgm:prSet/>
      <dgm:spPr/>
      <dgm:t>
        <a:bodyPr/>
        <a:lstStyle/>
        <a:p>
          <a:r>
            <a:rPr lang="en-US">
              <a:latin typeface="Cambria" panose="02040503050406030204" pitchFamily="18" charset="0"/>
              <a:ea typeface="Cambria" panose="02040503050406030204" pitchFamily="18" charset="0"/>
            </a:rPr>
            <a:t>Dr. Subhadip Pal*</a:t>
          </a:r>
        </a:p>
      </dgm:t>
    </dgm:pt>
    <dgm:pt modelId="{42FA3025-F100-4A7F-8554-36898EADED7B}" type="parTrans" cxnId="{09EB163F-8CDF-4BC7-9599-E8CB4E6ED23F}">
      <dgm:prSet/>
      <dgm:spPr/>
      <dgm:t>
        <a:bodyPr/>
        <a:lstStyle/>
        <a:p>
          <a:endParaRPr lang="en-US"/>
        </a:p>
      </dgm:t>
    </dgm:pt>
    <dgm:pt modelId="{AE00203B-3876-4A4D-B84B-FF8762E5CB92}" type="sibTrans" cxnId="{09EB163F-8CDF-4BC7-9599-E8CB4E6ED23F}">
      <dgm:prSet/>
      <dgm:spPr/>
      <dgm:t>
        <a:bodyPr/>
        <a:lstStyle/>
        <a:p>
          <a:endParaRPr lang="en-US"/>
        </a:p>
      </dgm:t>
    </dgm:pt>
    <dgm:pt modelId="{A5384218-F457-46CB-9B73-C09B50358AAF}">
      <dgm:prSet/>
      <dgm:spPr/>
      <dgm:t>
        <a:bodyPr/>
        <a:lstStyle/>
        <a:p>
          <a:r>
            <a:rPr lang="en-US">
              <a:latin typeface="Cambria" panose="02040503050406030204" pitchFamily="18" charset="0"/>
              <a:ea typeface="Cambria" panose="02040503050406030204" pitchFamily="18" charset="0"/>
            </a:rPr>
            <a:t>*Department of Bioinformatics &amp; Biostatistics, University of Louisville, KY</a:t>
          </a:r>
        </a:p>
      </dgm:t>
    </dgm:pt>
    <dgm:pt modelId="{0D6849E7-D345-4A7F-8748-80BE84124635}" type="parTrans" cxnId="{B3AED7DC-B483-41AB-811E-AB5A3E3EE0B0}">
      <dgm:prSet/>
      <dgm:spPr/>
      <dgm:t>
        <a:bodyPr/>
        <a:lstStyle/>
        <a:p>
          <a:endParaRPr lang="en-US"/>
        </a:p>
      </dgm:t>
    </dgm:pt>
    <dgm:pt modelId="{84160296-D61B-461F-8977-5B63A740C80E}" type="sibTrans" cxnId="{B3AED7DC-B483-41AB-811E-AB5A3E3EE0B0}">
      <dgm:prSet/>
      <dgm:spPr/>
      <dgm:t>
        <a:bodyPr/>
        <a:lstStyle/>
        <a:p>
          <a:endParaRPr lang="en-US"/>
        </a:p>
      </dgm:t>
    </dgm:pt>
    <dgm:pt modelId="{D8EB4D8F-C1C6-4148-88C6-D2D6C1F56233}" type="pres">
      <dgm:prSet presAssocID="{0252CF4C-20AA-47E8-A8F4-E9DC9A40BDE1}" presName="linear" presStyleCnt="0">
        <dgm:presLayoutVars>
          <dgm:animLvl val="lvl"/>
          <dgm:resizeHandles val="exact"/>
        </dgm:presLayoutVars>
      </dgm:prSet>
      <dgm:spPr/>
    </dgm:pt>
    <dgm:pt modelId="{44E939A3-A966-4178-95DD-AD3165B039FE}" type="pres">
      <dgm:prSet presAssocID="{4D78733A-948A-4D04-A19C-F55B0FB318EE}" presName="parentText" presStyleLbl="node1" presStyleIdx="0" presStyleCnt="4">
        <dgm:presLayoutVars>
          <dgm:chMax val="0"/>
          <dgm:bulletEnabled val="1"/>
        </dgm:presLayoutVars>
      </dgm:prSet>
      <dgm:spPr/>
    </dgm:pt>
    <dgm:pt modelId="{62A514FA-96E9-4ABB-8AFF-A1D91DD940BB}" type="pres">
      <dgm:prSet presAssocID="{AA448456-9F39-4F9E-9E1B-F73CB4D35DE9}" presName="spacer" presStyleCnt="0"/>
      <dgm:spPr/>
    </dgm:pt>
    <dgm:pt modelId="{5B7D52BA-7E48-41B0-8991-56D632A86DAF}" type="pres">
      <dgm:prSet presAssocID="{92170A2A-73EB-48DE-927A-887A75F75C3C}" presName="parentText" presStyleLbl="node1" presStyleIdx="1" presStyleCnt="4">
        <dgm:presLayoutVars>
          <dgm:chMax val="0"/>
          <dgm:bulletEnabled val="1"/>
        </dgm:presLayoutVars>
      </dgm:prSet>
      <dgm:spPr/>
    </dgm:pt>
    <dgm:pt modelId="{4B207285-A9BE-4AFB-86B5-B0676CAA51A5}" type="pres">
      <dgm:prSet presAssocID="{C6E401B9-8ADC-4ABB-9951-77DCE8D0E0EE}" presName="spacer" presStyleCnt="0"/>
      <dgm:spPr/>
    </dgm:pt>
    <dgm:pt modelId="{A55416DA-BAFC-48EE-9C48-19104646EBBD}" type="pres">
      <dgm:prSet presAssocID="{6F9C2B3E-E730-4F64-9BC1-692650959619}" presName="parentText" presStyleLbl="node1" presStyleIdx="2" presStyleCnt="4">
        <dgm:presLayoutVars>
          <dgm:chMax val="0"/>
          <dgm:bulletEnabled val="1"/>
        </dgm:presLayoutVars>
      </dgm:prSet>
      <dgm:spPr/>
    </dgm:pt>
    <dgm:pt modelId="{D8EFD821-03EB-4725-AB59-AAF9C0247E4B}" type="pres">
      <dgm:prSet presAssocID="{AE00203B-3876-4A4D-B84B-FF8762E5CB92}" presName="spacer" presStyleCnt="0"/>
      <dgm:spPr/>
    </dgm:pt>
    <dgm:pt modelId="{960E84E5-774F-49DD-A6D5-E9C9598B8AF4}" type="pres">
      <dgm:prSet presAssocID="{A5384218-F457-46CB-9B73-C09B50358AAF}" presName="parentText" presStyleLbl="node1" presStyleIdx="3" presStyleCnt="4">
        <dgm:presLayoutVars>
          <dgm:chMax val="0"/>
          <dgm:bulletEnabled val="1"/>
        </dgm:presLayoutVars>
      </dgm:prSet>
      <dgm:spPr/>
    </dgm:pt>
  </dgm:ptLst>
  <dgm:cxnLst>
    <dgm:cxn modelId="{0CAA6720-2B21-4F14-947F-6A898C146AE9}" type="presOf" srcId="{6F9C2B3E-E730-4F64-9BC1-692650959619}" destId="{A55416DA-BAFC-48EE-9C48-19104646EBBD}" srcOrd="0" destOrd="0" presId="urn:microsoft.com/office/officeart/2005/8/layout/vList2"/>
    <dgm:cxn modelId="{09EB163F-8CDF-4BC7-9599-E8CB4E6ED23F}" srcId="{0252CF4C-20AA-47E8-A8F4-E9DC9A40BDE1}" destId="{6F9C2B3E-E730-4F64-9BC1-692650959619}" srcOrd="2" destOrd="0" parTransId="{42FA3025-F100-4A7F-8554-36898EADED7B}" sibTransId="{AE00203B-3876-4A4D-B84B-FF8762E5CB92}"/>
    <dgm:cxn modelId="{4501AD6E-011B-43A9-9669-57F1B381BC56}" type="presOf" srcId="{A5384218-F457-46CB-9B73-C09B50358AAF}" destId="{960E84E5-774F-49DD-A6D5-E9C9598B8AF4}" srcOrd="0" destOrd="0" presId="urn:microsoft.com/office/officeart/2005/8/layout/vList2"/>
    <dgm:cxn modelId="{D4696975-46A3-415D-937E-DA1925DFD670}" type="presOf" srcId="{4D78733A-948A-4D04-A19C-F55B0FB318EE}" destId="{44E939A3-A966-4178-95DD-AD3165B039FE}" srcOrd="0" destOrd="0" presId="urn:microsoft.com/office/officeart/2005/8/layout/vList2"/>
    <dgm:cxn modelId="{09000BA2-EDA3-40DE-99FE-80D1C9815AA9}" srcId="{0252CF4C-20AA-47E8-A8F4-E9DC9A40BDE1}" destId="{92170A2A-73EB-48DE-927A-887A75F75C3C}" srcOrd="1" destOrd="0" parTransId="{BD63B78E-3DEC-4723-98AF-105D9116DD6B}" sibTransId="{C6E401B9-8ADC-4ABB-9951-77DCE8D0E0EE}"/>
    <dgm:cxn modelId="{B3AED7DC-B483-41AB-811E-AB5A3E3EE0B0}" srcId="{0252CF4C-20AA-47E8-A8F4-E9DC9A40BDE1}" destId="{A5384218-F457-46CB-9B73-C09B50358AAF}" srcOrd="3" destOrd="0" parTransId="{0D6849E7-D345-4A7F-8748-80BE84124635}" sibTransId="{84160296-D61B-461F-8977-5B63A740C80E}"/>
    <dgm:cxn modelId="{A69A0CE8-580A-4333-8DC1-6C48F6C127F0}" type="presOf" srcId="{0252CF4C-20AA-47E8-A8F4-E9DC9A40BDE1}" destId="{D8EB4D8F-C1C6-4148-88C6-D2D6C1F56233}" srcOrd="0" destOrd="0" presId="urn:microsoft.com/office/officeart/2005/8/layout/vList2"/>
    <dgm:cxn modelId="{E71B5BF1-134B-4C1E-83A0-375A8F706315}" srcId="{0252CF4C-20AA-47E8-A8F4-E9DC9A40BDE1}" destId="{4D78733A-948A-4D04-A19C-F55B0FB318EE}" srcOrd="0" destOrd="0" parTransId="{3E29E0F1-F554-49C5-9293-5FB242D3829E}" sibTransId="{AA448456-9F39-4F9E-9E1B-F73CB4D35DE9}"/>
    <dgm:cxn modelId="{57D8DFF4-3E9A-4568-9A3C-EA2FAFC42588}" type="presOf" srcId="{92170A2A-73EB-48DE-927A-887A75F75C3C}" destId="{5B7D52BA-7E48-41B0-8991-56D632A86DAF}" srcOrd="0" destOrd="0" presId="urn:microsoft.com/office/officeart/2005/8/layout/vList2"/>
    <dgm:cxn modelId="{B489F9B0-02C6-4E40-8E88-1EDE734F3504}" type="presParOf" srcId="{D8EB4D8F-C1C6-4148-88C6-D2D6C1F56233}" destId="{44E939A3-A966-4178-95DD-AD3165B039FE}" srcOrd="0" destOrd="0" presId="urn:microsoft.com/office/officeart/2005/8/layout/vList2"/>
    <dgm:cxn modelId="{4BC81BF1-65CE-4C1B-B8D8-160FA7569E90}" type="presParOf" srcId="{D8EB4D8F-C1C6-4148-88C6-D2D6C1F56233}" destId="{62A514FA-96E9-4ABB-8AFF-A1D91DD940BB}" srcOrd="1" destOrd="0" presId="urn:microsoft.com/office/officeart/2005/8/layout/vList2"/>
    <dgm:cxn modelId="{B6F4C62B-FBA3-48AF-8F91-B95C5F25899E}" type="presParOf" srcId="{D8EB4D8F-C1C6-4148-88C6-D2D6C1F56233}" destId="{5B7D52BA-7E48-41B0-8991-56D632A86DAF}" srcOrd="2" destOrd="0" presId="urn:microsoft.com/office/officeart/2005/8/layout/vList2"/>
    <dgm:cxn modelId="{9E094359-A8F9-4B03-AAC3-9615C3FDC53A}" type="presParOf" srcId="{D8EB4D8F-C1C6-4148-88C6-D2D6C1F56233}" destId="{4B207285-A9BE-4AFB-86B5-B0676CAA51A5}" srcOrd="3" destOrd="0" presId="urn:microsoft.com/office/officeart/2005/8/layout/vList2"/>
    <dgm:cxn modelId="{64246F7A-6A8C-4547-A34C-4DF680BF9209}" type="presParOf" srcId="{D8EB4D8F-C1C6-4148-88C6-D2D6C1F56233}" destId="{A55416DA-BAFC-48EE-9C48-19104646EBBD}" srcOrd="4" destOrd="0" presId="urn:microsoft.com/office/officeart/2005/8/layout/vList2"/>
    <dgm:cxn modelId="{EB203318-D081-4D24-BAF8-0E1B0A3B57F4}" type="presParOf" srcId="{D8EB4D8F-C1C6-4148-88C6-D2D6C1F56233}" destId="{D8EFD821-03EB-4725-AB59-AAF9C0247E4B}" srcOrd="5" destOrd="0" presId="urn:microsoft.com/office/officeart/2005/8/layout/vList2"/>
    <dgm:cxn modelId="{2352D417-EC20-4914-918F-029F094CD3C9}" type="presParOf" srcId="{D8EB4D8F-C1C6-4148-88C6-D2D6C1F56233}" destId="{960E84E5-774F-49DD-A6D5-E9C9598B8AF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B15AED-2BEE-46B8-992F-35115AF91985}"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40767D55-8BDE-4582-8C47-257698A4A915}">
      <dgm:prSet phldrT="[Text]"/>
      <dgm:spPr/>
      <dgm:t>
        <a:bodyPr/>
        <a:lstStyle/>
        <a:p>
          <a:r>
            <a:rPr lang="en-US" b="1" dirty="0">
              <a:solidFill>
                <a:schemeClr val="bg1"/>
              </a:solidFill>
            </a:rPr>
            <a:t>Bayesian Shrinkage Priors </a:t>
          </a:r>
        </a:p>
      </dgm:t>
    </dgm:pt>
    <dgm:pt modelId="{BA6583FC-81D1-42CC-B57F-37A90D785C2D}" type="parTrans" cxnId="{027B0EA5-6B6A-45D9-954A-D7D85F39FAE7}">
      <dgm:prSet/>
      <dgm:spPr/>
      <dgm:t>
        <a:bodyPr/>
        <a:lstStyle/>
        <a:p>
          <a:endParaRPr lang="en-US"/>
        </a:p>
      </dgm:t>
    </dgm:pt>
    <dgm:pt modelId="{07A44834-2CD0-4967-99D1-FD3B3A9344B4}" type="sibTrans" cxnId="{027B0EA5-6B6A-45D9-954A-D7D85F39FAE7}">
      <dgm:prSet/>
      <dgm:spPr/>
      <dgm:t>
        <a:bodyPr/>
        <a:lstStyle/>
        <a:p>
          <a:endParaRPr lang="en-US"/>
        </a:p>
      </dgm:t>
    </dgm:pt>
    <dgm:pt modelId="{E889953E-6364-48E4-837D-0E19AB7CD580}">
      <dgm:prSet phldrT="[Text]"/>
      <dgm:spPr/>
      <dgm:t>
        <a:bodyPr/>
        <a:lstStyle/>
        <a:p>
          <a:r>
            <a:rPr lang="en-US" b="1" dirty="0">
              <a:solidFill>
                <a:schemeClr val="bg1"/>
              </a:solidFill>
            </a:rPr>
            <a:t>Penalized Regression</a:t>
          </a:r>
        </a:p>
      </dgm:t>
    </dgm:pt>
    <dgm:pt modelId="{5D64B325-7D13-499C-B282-496D889EEEB5}" type="parTrans" cxnId="{8F2659ED-F802-4F8F-A0CC-33CE9F32013E}">
      <dgm:prSet/>
      <dgm:spPr/>
      <dgm:t>
        <a:bodyPr/>
        <a:lstStyle/>
        <a:p>
          <a:endParaRPr lang="en-US"/>
        </a:p>
      </dgm:t>
    </dgm:pt>
    <dgm:pt modelId="{0C71517A-FFBB-4A9E-9D75-6E583D711607}" type="sibTrans" cxnId="{8F2659ED-F802-4F8F-A0CC-33CE9F32013E}">
      <dgm:prSet/>
      <dgm:spPr/>
      <dgm:t>
        <a:bodyPr/>
        <a:lstStyle/>
        <a:p>
          <a:endParaRPr lang="en-US"/>
        </a:p>
      </dgm:t>
    </dgm:pt>
    <dgm:pt modelId="{C43C4914-F63E-483B-9690-8CEBBA01120A}">
      <dgm:prSet phldrT="[Text]"/>
      <dgm:spPr/>
      <dgm:t>
        <a:bodyPr/>
        <a:lstStyle/>
        <a:p>
          <a:r>
            <a:rPr lang="en-US" b="1" dirty="0">
              <a:solidFill>
                <a:schemeClr val="bg1"/>
              </a:solidFill>
            </a:rPr>
            <a:t>Response: Count and Categorical</a:t>
          </a:r>
        </a:p>
      </dgm:t>
    </dgm:pt>
    <dgm:pt modelId="{3C3D28DA-8890-4D13-A231-C6AF9438A285}" type="parTrans" cxnId="{7BD196DC-5F02-4A9C-8880-40696A322498}">
      <dgm:prSet/>
      <dgm:spPr/>
      <dgm:t>
        <a:bodyPr/>
        <a:lstStyle/>
        <a:p>
          <a:endParaRPr lang="en-US"/>
        </a:p>
      </dgm:t>
    </dgm:pt>
    <dgm:pt modelId="{13008F1A-A32D-4762-8987-FDD1F7A14F3E}" type="sibTrans" cxnId="{7BD196DC-5F02-4A9C-8880-40696A322498}">
      <dgm:prSet/>
      <dgm:spPr/>
      <dgm:t>
        <a:bodyPr/>
        <a:lstStyle/>
        <a:p>
          <a:endParaRPr lang="en-US"/>
        </a:p>
      </dgm:t>
    </dgm:pt>
    <dgm:pt modelId="{C40AC811-468D-4EC9-ADAE-64E0C587C704}">
      <dgm:prSet phldrT="[Text]"/>
      <dgm:spPr/>
      <dgm:t>
        <a:bodyPr/>
        <a:lstStyle/>
        <a:p>
          <a:r>
            <a:rPr lang="en-US" b="1" dirty="0">
              <a:solidFill>
                <a:schemeClr val="bg1"/>
              </a:solidFill>
            </a:rPr>
            <a:t>Logistic &amp; Negative Binomial </a:t>
          </a:r>
        </a:p>
      </dgm:t>
    </dgm:pt>
    <dgm:pt modelId="{719F8120-99C8-41A5-80A2-2A1D2DE0A45C}" type="parTrans" cxnId="{DE3C431E-F6DD-42C0-ACA8-6517320B9239}">
      <dgm:prSet/>
      <dgm:spPr/>
      <dgm:t>
        <a:bodyPr/>
        <a:lstStyle/>
        <a:p>
          <a:endParaRPr lang="en-US"/>
        </a:p>
      </dgm:t>
    </dgm:pt>
    <dgm:pt modelId="{3F30B0CB-148A-4F9A-83A5-B9106FCC7C18}" type="sibTrans" cxnId="{DE3C431E-F6DD-42C0-ACA8-6517320B9239}">
      <dgm:prSet/>
      <dgm:spPr/>
      <dgm:t>
        <a:bodyPr/>
        <a:lstStyle/>
        <a:p>
          <a:endParaRPr lang="en-US"/>
        </a:p>
      </dgm:t>
    </dgm:pt>
    <dgm:pt modelId="{60FAC5EE-5EC7-462E-BD52-D0AA827B3393}">
      <dgm:prSet phldrT="[Text]"/>
      <dgm:spPr/>
      <dgm:t>
        <a:bodyPr/>
        <a:lstStyle/>
        <a:p>
          <a:r>
            <a:rPr lang="en-US" b="1" dirty="0">
              <a:solidFill>
                <a:schemeClr val="bg1"/>
              </a:solidFill>
            </a:rPr>
            <a:t>Horseshoe, Dirichlet Laplace, Double Pareto</a:t>
          </a:r>
        </a:p>
      </dgm:t>
    </dgm:pt>
    <dgm:pt modelId="{5479374C-777B-46D5-9A58-4C3F95FE7CC8}" type="parTrans" cxnId="{B3C0498B-F69C-42E5-AA00-D78D8F996206}">
      <dgm:prSet/>
      <dgm:spPr/>
      <dgm:t>
        <a:bodyPr/>
        <a:lstStyle/>
        <a:p>
          <a:endParaRPr lang="en-US"/>
        </a:p>
      </dgm:t>
    </dgm:pt>
    <dgm:pt modelId="{6108C99A-27B0-48C9-A3FF-780B859EB7EF}" type="sibTrans" cxnId="{B3C0498B-F69C-42E5-AA00-D78D8F996206}">
      <dgm:prSet/>
      <dgm:spPr/>
      <dgm:t>
        <a:bodyPr/>
        <a:lstStyle/>
        <a:p>
          <a:endParaRPr lang="en-US"/>
        </a:p>
      </dgm:t>
    </dgm:pt>
    <dgm:pt modelId="{9732CAAD-15D7-47F8-9666-87C65F0B7702}">
      <dgm:prSet phldrT="[Text]"/>
      <dgm:spPr/>
      <dgm:t>
        <a:bodyPr/>
        <a:lstStyle/>
        <a:p>
          <a:r>
            <a:rPr lang="en-US" b="1" dirty="0">
              <a:solidFill>
                <a:schemeClr val="bg1"/>
              </a:solidFill>
            </a:rPr>
            <a:t>Lasso, Ridge, Elastic Net</a:t>
          </a:r>
        </a:p>
      </dgm:t>
    </dgm:pt>
    <dgm:pt modelId="{AE289D4E-174A-4640-8399-5A8261FAD676}" type="parTrans" cxnId="{47B3353B-F160-43AE-94FD-FB759E4B11D7}">
      <dgm:prSet/>
      <dgm:spPr/>
      <dgm:t>
        <a:bodyPr/>
        <a:lstStyle/>
        <a:p>
          <a:endParaRPr lang="en-US"/>
        </a:p>
      </dgm:t>
    </dgm:pt>
    <dgm:pt modelId="{27FECD0D-6E79-4EC0-8589-A2CE71CCD7D7}" type="sibTrans" cxnId="{47B3353B-F160-43AE-94FD-FB759E4B11D7}">
      <dgm:prSet/>
      <dgm:spPr/>
      <dgm:t>
        <a:bodyPr/>
        <a:lstStyle/>
        <a:p>
          <a:endParaRPr lang="en-US"/>
        </a:p>
      </dgm:t>
    </dgm:pt>
    <dgm:pt modelId="{912D59EA-6FCB-44F3-9964-4A081CF8C805}" type="pres">
      <dgm:prSet presAssocID="{2EB15AED-2BEE-46B8-992F-35115AF91985}" presName="rootnode" presStyleCnt="0">
        <dgm:presLayoutVars>
          <dgm:chMax/>
          <dgm:chPref/>
          <dgm:dir/>
          <dgm:animLvl val="lvl"/>
        </dgm:presLayoutVars>
      </dgm:prSet>
      <dgm:spPr/>
    </dgm:pt>
    <dgm:pt modelId="{0F53CE70-3EB1-4B2C-A791-9F7FD671DF76}" type="pres">
      <dgm:prSet presAssocID="{40767D55-8BDE-4582-8C47-257698A4A915}" presName="composite" presStyleCnt="0"/>
      <dgm:spPr/>
    </dgm:pt>
    <dgm:pt modelId="{2592CAF6-A3A6-462C-A978-D45EA0D2836B}" type="pres">
      <dgm:prSet presAssocID="{40767D55-8BDE-4582-8C47-257698A4A915}" presName="bentUpArrow1" presStyleLbl="alignImgPlace1" presStyleIdx="0" presStyleCnt="2"/>
      <dgm:spPr/>
    </dgm:pt>
    <dgm:pt modelId="{B5CD20EE-2D6C-4661-BBFB-E950D06A65FB}" type="pres">
      <dgm:prSet presAssocID="{40767D55-8BDE-4582-8C47-257698A4A915}" presName="ParentText" presStyleLbl="node1" presStyleIdx="0" presStyleCnt="3">
        <dgm:presLayoutVars>
          <dgm:chMax val="1"/>
          <dgm:chPref val="1"/>
          <dgm:bulletEnabled val="1"/>
        </dgm:presLayoutVars>
      </dgm:prSet>
      <dgm:spPr/>
    </dgm:pt>
    <dgm:pt modelId="{86AA2599-B6CC-4AE5-B25E-AC29B8F81A70}" type="pres">
      <dgm:prSet presAssocID="{40767D55-8BDE-4582-8C47-257698A4A915}" presName="ChildText" presStyleLbl="revTx" presStyleIdx="0" presStyleCnt="3">
        <dgm:presLayoutVars>
          <dgm:chMax val="0"/>
          <dgm:chPref val="0"/>
          <dgm:bulletEnabled val="1"/>
        </dgm:presLayoutVars>
      </dgm:prSet>
      <dgm:spPr/>
    </dgm:pt>
    <dgm:pt modelId="{7D2A55CC-1B1A-4711-8D47-CC845543F1B9}" type="pres">
      <dgm:prSet presAssocID="{07A44834-2CD0-4967-99D1-FD3B3A9344B4}" presName="sibTrans" presStyleCnt="0"/>
      <dgm:spPr/>
    </dgm:pt>
    <dgm:pt modelId="{AF571BE2-2F40-49B5-8395-831F0EC891C5}" type="pres">
      <dgm:prSet presAssocID="{C43C4914-F63E-483B-9690-8CEBBA01120A}" presName="composite" presStyleCnt="0"/>
      <dgm:spPr/>
    </dgm:pt>
    <dgm:pt modelId="{2C088884-B3A4-4042-8728-1F398E42DED9}" type="pres">
      <dgm:prSet presAssocID="{C43C4914-F63E-483B-9690-8CEBBA01120A}" presName="bentUpArrow1" presStyleLbl="alignImgPlace1" presStyleIdx="1" presStyleCnt="2"/>
      <dgm:spPr/>
    </dgm:pt>
    <dgm:pt modelId="{2B4C70F2-4B5F-4988-BF06-2C2774B1F7CE}" type="pres">
      <dgm:prSet presAssocID="{C43C4914-F63E-483B-9690-8CEBBA01120A}" presName="ParentText" presStyleLbl="node1" presStyleIdx="1" presStyleCnt="3">
        <dgm:presLayoutVars>
          <dgm:chMax val="1"/>
          <dgm:chPref val="1"/>
          <dgm:bulletEnabled val="1"/>
        </dgm:presLayoutVars>
      </dgm:prSet>
      <dgm:spPr/>
    </dgm:pt>
    <dgm:pt modelId="{90B0AD4C-32F9-40C8-BE32-A5D219B9878A}" type="pres">
      <dgm:prSet presAssocID="{C43C4914-F63E-483B-9690-8CEBBA01120A}" presName="ChildText" presStyleLbl="revTx" presStyleIdx="1" presStyleCnt="3">
        <dgm:presLayoutVars>
          <dgm:chMax val="0"/>
          <dgm:chPref val="0"/>
          <dgm:bulletEnabled val="1"/>
        </dgm:presLayoutVars>
      </dgm:prSet>
      <dgm:spPr/>
    </dgm:pt>
    <dgm:pt modelId="{32A75003-5F73-4649-A4B5-A32C7A74A8A2}" type="pres">
      <dgm:prSet presAssocID="{13008F1A-A32D-4762-8987-FDD1F7A14F3E}" presName="sibTrans" presStyleCnt="0"/>
      <dgm:spPr/>
    </dgm:pt>
    <dgm:pt modelId="{5E89FCCD-8F95-4A6B-A476-0F9C9B5B7ADB}" type="pres">
      <dgm:prSet presAssocID="{60FAC5EE-5EC7-462E-BD52-D0AA827B3393}" presName="composite" presStyleCnt="0"/>
      <dgm:spPr/>
    </dgm:pt>
    <dgm:pt modelId="{98BF2B2B-8166-438E-ADE9-5BD595776AEB}" type="pres">
      <dgm:prSet presAssocID="{60FAC5EE-5EC7-462E-BD52-D0AA827B3393}" presName="ParentText" presStyleLbl="node1" presStyleIdx="2" presStyleCnt="3">
        <dgm:presLayoutVars>
          <dgm:chMax val="1"/>
          <dgm:chPref val="1"/>
          <dgm:bulletEnabled val="1"/>
        </dgm:presLayoutVars>
      </dgm:prSet>
      <dgm:spPr/>
    </dgm:pt>
    <dgm:pt modelId="{E1C78B8E-9D75-4755-AA7E-81B6B5FF2408}" type="pres">
      <dgm:prSet presAssocID="{60FAC5EE-5EC7-462E-BD52-D0AA827B3393}" presName="FinalChildText" presStyleLbl="revTx" presStyleIdx="2" presStyleCnt="3">
        <dgm:presLayoutVars>
          <dgm:chMax val="0"/>
          <dgm:chPref val="0"/>
          <dgm:bulletEnabled val="1"/>
        </dgm:presLayoutVars>
      </dgm:prSet>
      <dgm:spPr/>
    </dgm:pt>
  </dgm:ptLst>
  <dgm:cxnLst>
    <dgm:cxn modelId="{51FFA315-C7BC-4D3B-ABEB-0AB5DD9C74B6}" type="presOf" srcId="{40767D55-8BDE-4582-8C47-257698A4A915}" destId="{B5CD20EE-2D6C-4661-BBFB-E950D06A65FB}" srcOrd="0" destOrd="0" presId="urn:microsoft.com/office/officeart/2005/8/layout/StepDownProcess"/>
    <dgm:cxn modelId="{DE3C431E-F6DD-42C0-ACA8-6517320B9239}" srcId="{C43C4914-F63E-483B-9690-8CEBBA01120A}" destId="{C40AC811-468D-4EC9-ADAE-64E0C587C704}" srcOrd="0" destOrd="0" parTransId="{719F8120-99C8-41A5-80A2-2A1D2DE0A45C}" sibTransId="{3F30B0CB-148A-4F9A-83A5-B9106FCC7C18}"/>
    <dgm:cxn modelId="{A1757635-F93C-4773-8E05-9FB063E3021F}" type="presOf" srcId="{E889953E-6364-48E4-837D-0E19AB7CD580}" destId="{86AA2599-B6CC-4AE5-B25E-AC29B8F81A70}" srcOrd="0" destOrd="0" presId="urn:microsoft.com/office/officeart/2005/8/layout/StepDownProcess"/>
    <dgm:cxn modelId="{47B3353B-F160-43AE-94FD-FB759E4B11D7}" srcId="{60FAC5EE-5EC7-462E-BD52-D0AA827B3393}" destId="{9732CAAD-15D7-47F8-9666-87C65F0B7702}" srcOrd="0" destOrd="0" parTransId="{AE289D4E-174A-4640-8399-5A8261FAD676}" sibTransId="{27FECD0D-6E79-4EC0-8589-A2CE71CCD7D7}"/>
    <dgm:cxn modelId="{F7F7B175-4A56-422A-910A-F5F9E9681D0A}" type="presOf" srcId="{9732CAAD-15D7-47F8-9666-87C65F0B7702}" destId="{E1C78B8E-9D75-4755-AA7E-81B6B5FF2408}" srcOrd="0" destOrd="0" presId="urn:microsoft.com/office/officeart/2005/8/layout/StepDownProcess"/>
    <dgm:cxn modelId="{61A58E81-49AF-47CB-A60F-9CB01FA255BD}" type="presOf" srcId="{60FAC5EE-5EC7-462E-BD52-D0AA827B3393}" destId="{98BF2B2B-8166-438E-ADE9-5BD595776AEB}" srcOrd="0" destOrd="0" presId="urn:microsoft.com/office/officeart/2005/8/layout/StepDownProcess"/>
    <dgm:cxn modelId="{B3C0498B-F69C-42E5-AA00-D78D8F996206}" srcId="{2EB15AED-2BEE-46B8-992F-35115AF91985}" destId="{60FAC5EE-5EC7-462E-BD52-D0AA827B3393}" srcOrd="2" destOrd="0" parTransId="{5479374C-777B-46D5-9A58-4C3F95FE7CC8}" sibTransId="{6108C99A-27B0-48C9-A3FF-780B859EB7EF}"/>
    <dgm:cxn modelId="{704F5399-FEDE-42CE-9008-BB3E8E512E40}" type="presOf" srcId="{2EB15AED-2BEE-46B8-992F-35115AF91985}" destId="{912D59EA-6FCB-44F3-9964-4A081CF8C805}" srcOrd="0" destOrd="0" presId="urn:microsoft.com/office/officeart/2005/8/layout/StepDownProcess"/>
    <dgm:cxn modelId="{027B0EA5-6B6A-45D9-954A-D7D85F39FAE7}" srcId="{2EB15AED-2BEE-46B8-992F-35115AF91985}" destId="{40767D55-8BDE-4582-8C47-257698A4A915}" srcOrd="0" destOrd="0" parTransId="{BA6583FC-81D1-42CC-B57F-37A90D785C2D}" sibTransId="{07A44834-2CD0-4967-99D1-FD3B3A9344B4}"/>
    <dgm:cxn modelId="{7BD196DC-5F02-4A9C-8880-40696A322498}" srcId="{2EB15AED-2BEE-46B8-992F-35115AF91985}" destId="{C43C4914-F63E-483B-9690-8CEBBA01120A}" srcOrd="1" destOrd="0" parTransId="{3C3D28DA-8890-4D13-A231-C6AF9438A285}" sibTransId="{13008F1A-A32D-4762-8987-FDD1F7A14F3E}"/>
    <dgm:cxn modelId="{71F01CDD-6EE2-491C-AF62-7DE3F19EF907}" type="presOf" srcId="{C43C4914-F63E-483B-9690-8CEBBA01120A}" destId="{2B4C70F2-4B5F-4988-BF06-2C2774B1F7CE}" srcOrd="0" destOrd="0" presId="urn:microsoft.com/office/officeart/2005/8/layout/StepDownProcess"/>
    <dgm:cxn modelId="{8F2659ED-F802-4F8F-A0CC-33CE9F32013E}" srcId="{40767D55-8BDE-4582-8C47-257698A4A915}" destId="{E889953E-6364-48E4-837D-0E19AB7CD580}" srcOrd="0" destOrd="0" parTransId="{5D64B325-7D13-499C-B282-496D889EEEB5}" sibTransId="{0C71517A-FFBB-4A9E-9D75-6E583D711607}"/>
    <dgm:cxn modelId="{E19E30F8-3EEB-4FC1-B22D-4C9435C67643}" type="presOf" srcId="{C40AC811-468D-4EC9-ADAE-64E0C587C704}" destId="{90B0AD4C-32F9-40C8-BE32-A5D219B9878A}" srcOrd="0" destOrd="0" presId="urn:microsoft.com/office/officeart/2005/8/layout/StepDownProcess"/>
    <dgm:cxn modelId="{032CE00C-6D04-4884-8894-E061F18B55F3}" type="presParOf" srcId="{912D59EA-6FCB-44F3-9964-4A081CF8C805}" destId="{0F53CE70-3EB1-4B2C-A791-9F7FD671DF76}" srcOrd="0" destOrd="0" presId="urn:microsoft.com/office/officeart/2005/8/layout/StepDownProcess"/>
    <dgm:cxn modelId="{4A196E08-2809-4D88-8904-8026359FDF0C}" type="presParOf" srcId="{0F53CE70-3EB1-4B2C-A791-9F7FD671DF76}" destId="{2592CAF6-A3A6-462C-A978-D45EA0D2836B}" srcOrd="0" destOrd="0" presId="urn:microsoft.com/office/officeart/2005/8/layout/StepDownProcess"/>
    <dgm:cxn modelId="{BF23C810-86D5-4665-AA3A-33EF6DF11BAB}" type="presParOf" srcId="{0F53CE70-3EB1-4B2C-A791-9F7FD671DF76}" destId="{B5CD20EE-2D6C-4661-BBFB-E950D06A65FB}" srcOrd="1" destOrd="0" presId="urn:microsoft.com/office/officeart/2005/8/layout/StepDownProcess"/>
    <dgm:cxn modelId="{5CE98A09-2728-49EC-8765-517338A7AF1D}" type="presParOf" srcId="{0F53CE70-3EB1-4B2C-A791-9F7FD671DF76}" destId="{86AA2599-B6CC-4AE5-B25E-AC29B8F81A70}" srcOrd="2" destOrd="0" presId="urn:microsoft.com/office/officeart/2005/8/layout/StepDownProcess"/>
    <dgm:cxn modelId="{86171D93-0855-459E-99F1-19665BA70F2E}" type="presParOf" srcId="{912D59EA-6FCB-44F3-9964-4A081CF8C805}" destId="{7D2A55CC-1B1A-4711-8D47-CC845543F1B9}" srcOrd="1" destOrd="0" presId="urn:microsoft.com/office/officeart/2005/8/layout/StepDownProcess"/>
    <dgm:cxn modelId="{B51E77B0-45E1-4D66-A2C3-530694E8870A}" type="presParOf" srcId="{912D59EA-6FCB-44F3-9964-4A081CF8C805}" destId="{AF571BE2-2F40-49B5-8395-831F0EC891C5}" srcOrd="2" destOrd="0" presId="urn:microsoft.com/office/officeart/2005/8/layout/StepDownProcess"/>
    <dgm:cxn modelId="{938C1D41-EC71-4B3F-BA16-023D901F8783}" type="presParOf" srcId="{AF571BE2-2F40-49B5-8395-831F0EC891C5}" destId="{2C088884-B3A4-4042-8728-1F398E42DED9}" srcOrd="0" destOrd="0" presId="urn:microsoft.com/office/officeart/2005/8/layout/StepDownProcess"/>
    <dgm:cxn modelId="{970F0CCF-44DC-46E3-9476-C94800F52244}" type="presParOf" srcId="{AF571BE2-2F40-49B5-8395-831F0EC891C5}" destId="{2B4C70F2-4B5F-4988-BF06-2C2774B1F7CE}" srcOrd="1" destOrd="0" presId="urn:microsoft.com/office/officeart/2005/8/layout/StepDownProcess"/>
    <dgm:cxn modelId="{FACCFCC9-E6BB-4251-9139-FC2EBFDBEB19}" type="presParOf" srcId="{AF571BE2-2F40-49B5-8395-831F0EC891C5}" destId="{90B0AD4C-32F9-40C8-BE32-A5D219B9878A}" srcOrd="2" destOrd="0" presId="urn:microsoft.com/office/officeart/2005/8/layout/StepDownProcess"/>
    <dgm:cxn modelId="{C2F910E4-7358-4335-8A4E-9B52E9EA9456}" type="presParOf" srcId="{912D59EA-6FCB-44F3-9964-4A081CF8C805}" destId="{32A75003-5F73-4649-A4B5-A32C7A74A8A2}" srcOrd="3" destOrd="0" presId="urn:microsoft.com/office/officeart/2005/8/layout/StepDownProcess"/>
    <dgm:cxn modelId="{752FD818-2D08-43DA-8F8E-60C107FEC209}" type="presParOf" srcId="{912D59EA-6FCB-44F3-9964-4A081CF8C805}" destId="{5E89FCCD-8F95-4A6B-A476-0F9C9B5B7ADB}" srcOrd="4" destOrd="0" presId="urn:microsoft.com/office/officeart/2005/8/layout/StepDownProcess"/>
    <dgm:cxn modelId="{72B6D6A5-DF89-4676-9E99-2244E4FA6F24}" type="presParOf" srcId="{5E89FCCD-8F95-4A6B-A476-0F9C9B5B7ADB}" destId="{98BF2B2B-8166-438E-ADE9-5BD595776AEB}" srcOrd="0" destOrd="0" presId="urn:microsoft.com/office/officeart/2005/8/layout/StepDownProcess"/>
    <dgm:cxn modelId="{149AE879-5082-4D88-88D3-6B4DEED9145A}" type="presParOf" srcId="{5E89FCCD-8F95-4A6B-A476-0F9C9B5B7ADB}" destId="{E1C78B8E-9D75-4755-AA7E-81B6B5FF2408}"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8FEEEC-C2B7-42C0-83E2-28FCCAB5F76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A0CACC5-EF0F-4035-9840-C0E4B6E739FF}">
      <dgm:prSet/>
      <dgm:spPr/>
      <dgm:t>
        <a:bodyPr/>
        <a:lstStyle/>
        <a:p>
          <a:r>
            <a:rPr lang="en-US" b="0" i="0" dirty="0">
              <a:solidFill>
                <a:schemeClr val="tx1"/>
              </a:solidFill>
              <a:latin typeface="Cambria" panose="02040503050406030204" pitchFamily="18" charset="0"/>
              <a:ea typeface="Cambria" panose="02040503050406030204" pitchFamily="18" charset="0"/>
            </a:rPr>
            <a:t>Computationally efficient regression model with categorical and count outcomes </a:t>
          </a:r>
          <a:endParaRPr lang="en-US" dirty="0">
            <a:solidFill>
              <a:schemeClr val="tx1"/>
            </a:solidFill>
            <a:latin typeface="Cambria" panose="02040503050406030204" pitchFamily="18" charset="0"/>
            <a:ea typeface="Cambria" panose="02040503050406030204" pitchFamily="18" charset="0"/>
          </a:endParaRPr>
        </a:p>
      </dgm:t>
    </dgm:pt>
    <dgm:pt modelId="{695BA433-9DF2-4887-9FC5-E04764C67D71}" type="parTrans" cxnId="{177899F1-E96B-4839-A795-CEFBDE5C1808}">
      <dgm:prSet/>
      <dgm:spPr/>
      <dgm:t>
        <a:bodyPr/>
        <a:lstStyle/>
        <a:p>
          <a:endParaRPr lang="en-US">
            <a:solidFill>
              <a:schemeClr val="tx1"/>
            </a:solidFill>
          </a:endParaRPr>
        </a:p>
      </dgm:t>
    </dgm:pt>
    <dgm:pt modelId="{CDCF054A-10BB-4437-BC16-B33230D5396C}" type="sibTrans" cxnId="{177899F1-E96B-4839-A795-CEFBDE5C1808}">
      <dgm:prSet/>
      <dgm:spPr/>
      <dgm:t>
        <a:bodyPr/>
        <a:lstStyle/>
        <a:p>
          <a:endParaRPr lang="en-US">
            <a:solidFill>
              <a:schemeClr val="tx1"/>
            </a:solidFill>
          </a:endParaRPr>
        </a:p>
      </dgm:t>
    </dgm:pt>
    <dgm:pt modelId="{57CCA781-2A24-476E-8BDA-ECF405340A06}">
      <dgm:prSet/>
      <dgm:spPr/>
      <dgm:t>
        <a:bodyPr/>
        <a:lstStyle/>
        <a:p>
          <a:r>
            <a:rPr lang="en-US" b="0" i="0" dirty="0">
              <a:solidFill>
                <a:schemeClr val="tx1"/>
              </a:solidFill>
              <a:latin typeface="Cambria" panose="02040503050406030204" pitchFamily="18" charset="0"/>
              <a:ea typeface="Cambria" panose="02040503050406030204" pitchFamily="18" charset="0"/>
            </a:rPr>
            <a:t>Variable selection with Bayesian shrinkage priors</a:t>
          </a:r>
          <a:endParaRPr lang="en-US" dirty="0">
            <a:solidFill>
              <a:schemeClr val="tx1"/>
            </a:solidFill>
            <a:latin typeface="Cambria" panose="02040503050406030204" pitchFamily="18" charset="0"/>
            <a:ea typeface="Cambria" panose="02040503050406030204" pitchFamily="18" charset="0"/>
          </a:endParaRPr>
        </a:p>
      </dgm:t>
    </dgm:pt>
    <dgm:pt modelId="{BD67BA01-4367-4D4D-85F2-26B68D3B76CC}" type="parTrans" cxnId="{78884435-E0DD-447E-9C78-71951A8F3D82}">
      <dgm:prSet/>
      <dgm:spPr/>
      <dgm:t>
        <a:bodyPr/>
        <a:lstStyle/>
        <a:p>
          <a:endParaRPr lang="en-US">
            <a:solidFill>
              <a:schemeClr val="tx1"/>
            </a:solidFill>
          </a:endParaRPr>
        </a:p>
      </dgm:t>
    </dgm:pt>
    <dgm:pt modelId="{B81CC71F-8583-490F-A13D-E751CBD77C64}" type="sibTrans" cxnId="{78884435-E0DD-447E-9C78-71951A8F3D82}">
      <dgm:prSet/>
      <dgm:spPr/>
      <dgm:t>
        <a:bodyPr/>
        <a:lstStyle/>
        <a:p>
          <a:endParaRPr lang="en-US">
            <a:solidFill>
              <a:schemeClr val="tx1"/>
            </a:solidFill>
          </a:endParaRPr>
        </a:p>
      </dgm:t>
    </dgm:pt>
    <dgm:pt modelId="{9084A90A-65B2-434E-996F-B8939FCDC183}">
      <dgm:prSet/>
      <dgm:spPr/>
      <dgm:t>
        <a:bodyPr/>
        <a:lstStyle/>
        <a:p>
          <a:r>
            <a:rPr lang="en-US" b="0" i="0">
              <a:solidFill>
                <a:schemeClr val="tx1"/>
              </a:solidFill>
              <a:latin typeface="Cambria" panose="02040503050406030204" pitchFamily="18" charset="0"/>
              <a:ea typeface="Cambria" panose="02040503050406030204" pitchFamily="18" charset="0"/>
            </a:rPr>
            <a:t>Predictive performance using novel posterior schemes</a:t>
          </a:r>
          <a:endParaRPr lang="en-US">
            <a:solidFill>
              <a:schemeClr val="tx1"/>
            </a:solidFill>
            <a:latin typeface="Cambria" panose="02040503050406030204" pitchFamily="18" charset="0"/>
            <a:ea typeface="Cambria" panose="02040503050406030204" pitchFamily="18" charset="0"/>
          </a:endParaRPr>
        </a:p>
      </dgm:t>
    </dgm:pt>
    <dgm:pt modelId="{4DE17D43-0471-4C03-B57F-164FA7144E2D}" type="parTrans" cxnId="{630036AD-62B5-48DF-9771-381F35B73D8F}">
      <dgm:prSet/>
      <dgm:spPr/>
      <dgm:t>
        <a:bodyPr/>
        <a:lstStyle/>
        <a:p>
          <a:endParaRPr lang="en-US">
            <a:solidFill>
              <a:schemeClr val="tx1"/>
            </a:solidFill>
          </a:endParaRPr>
        </a:p>
      </dgm:t>
    </dgm:pt>
    <dgm:pt modelId="{0C0D912B-AF2B-4B31-B50C-89234D560B45}" type="sibTrans" cxnId="{630036AD-62B5-48DF-9771-381F35B73D8F}">
      <dgm:prSet/>
      <dgm:spPr/>
      <dgm:t>
        <a:bodyPr/>
        <a:lstStyle/>
        <a:p>
          <a:endParaRPr lang="en-US">
            <a:solidFill>
              <a:schemeClr val="tx1"/>
            </a:solidFill>
          </a:endParaRPr>
        </a:p>
      </dgm:t>
    </dgm:pt>
    <dgm:pt modelId="{0B86DBAD-BEDC-4FA1-83E6-FA7539508A99}">
      <dgm:prSet/>
      <dgm:spPr/>
      <dgm:t>
        <a:bodyPr/>
        <a:lstStyle/>
        <a:p>
          <a:r>
            <a:rPr lang="en-US" b="0" i="0" dirty="0">
              <a:solidFill>
                <a:schemeClr val="tx1"/>
              </a:solidFill>
              <a:latin typeface="Cambria" panose="02040503050406030204" pitchFamily="18" charset="0"/>
              <a:ea typeface="Cambria" panose="02040503050406030204" pitchFamily="18" charset="0"/>
            </a:rPr>
            <a:t>Application to a wide range of datasets including colon cancer, Alzheimer’s disease, and diabetes</a:t>
          </a:r>
          <a:endParaRPr lang="en-US" dirty="0">
            <a:solidFill>
              <a:schemeClr val="tx1"/>
            </a:solidFill>
            <a:latin typeface="Cambria" panose="02040503050406030204" pitchFamily="18" charset="0"/>
            <a:ea typeface="Cambria" panose="02040503050406030204" pitchFamily="18" charset="0"/>
          </a:endParaRPr>
        </a:p>
      </dgm:t>
    </dgm:pt>
    <dgm:pt modelId="{5B233F10-AA04-4D7E-8C09-5F6D9DD6855D}" type="parTrans" cxnId="{21E6B994-4233-4DD4-8BCA-6B2EB3ADBFAA}">
      <dgm:prSet/>
      <dgm:spPr/>
      <dgm:t>
        <a:bodyPr/>
        <a:lstStyle/>
        <a:p>
          <a:endParaRPr lang="en-US">
            <a:solidFill>
              <a:schemeClr val="tx1"/>
            </a:solidFill>
          </a:endParaRPr>
        </a:p>
      </dgm:t>
    </dgm:pt>
    <dgm:pt modelId="{4F15E0CA-C76D-4B8A-94C9-4DA76F0E1F84}" type="sibTrans" cxnId="{21E6B994-4233-4DD4-8BCA-6B2EB3ADBFAA}">
      <dgm:prSet/>
      <dgm:spPr/>
      <dgm:t>
        <a:bodyPr/>
        <a:lstStyle/>
        <a:p>
          <a:endParaRPr lang="en-US">
            <a:solidFill>
              <a:schemeClr val="tx1"/>
            </a:solidFill>
          </a:endParaRPr>
        </a:p>
      </dgm:t>
    </dgm:pt>
    <dgm:pt modelId="{4C6A1EC9-F46C-4699-8C8D-9745FC6E7DFA}" type="pres">
      <dgm:prSet presAssocID="{558FEEEC-C2B7-42C0-83E2-28FCCAB5F768}" presName="linear" presStyleCnt="0">
        <dgm:presLayoutVars>
          <dgm:animLvl val="lvl"/>
          <dgm:resizeHandles val="exact"/>
        </dgm:presLayoutVars>
      </dgm:prSet>
      <dgm:spPr/>
    </dgm:pt>
    <dgm:pt modelId="{5E5E648C-356B-4CDB-B3B1-676661F2B2F1}" type="pres">
      <dgm:prSet presAssocID="{AA0CACC5-EF0F-4035-9840-C0E4B6E739FF}" presName="parentText" presStyleLbl="node1" presStyleIdx="0" presStyleCnt="4">
        <dgm:presLayoutVars>
          <dgm:chMax val="0"/>
          <dgm:bulletEnabled val="1"/>
        </dgm:presLayoutVars>
      </dgm:prSet>
      <dgm:spPr/>
    </dgm:pt>
    <dgm:pt modelId="{9D25D5EA-062E-4D41-99DC-02C23EFA7CFC}" type="pres">
      <dgm:prSet presAssocID="{CDCF054A-10BB-4437-BC16-B33230D5396C}" presName="spacer" presStyleCnt="0"/>
      <dgm:spPr/>
    </dgm:pt>
    <dgm:pt modelId="{7E1B1E99-8079-411E-BBE4-32C855AB65E0}" type="pres">
      <dgm:prSet presAssocID="{57CCA781-2A24-476E-8BDA-ECF405340A06}" presName="parentText" presStyleLbl="node1" presStyleIdx="1" presStyleCnt="4">
        <dgm:presLayoutVars>
          <dgm:chMax val="0"/>
          <dgm:bulletEnabled val="1"/>
        </dgm:presLayoutVars>
      </dgm:prSet>
      <dgm:spPr/>
    </dgm:pt>
    <dgm:pt modelId="{3506C42A-8B3B-4112-B384-D90A70C1C84F}" type="pres">
      <dgm:prSet presAssocID="{B81CC71F-8583-490F-A13D-E751CBD77C64}" presName="spacer" presStyleCnt="0"/>
      <dgm:spPr/>
    </dgm:pt>
    <dgm:pt modelId="{01E27FA1-967C-4A7A-BFA1-207D2E99B14D}" type="pres">
      <dgm:prSet presAssocID="{9084A90A-65B2-434E-996F-B8939FCDC183}" presName="parentText" presStyleLbl="node1" presStyleIdx="2" presStyleCnt="4">
        <dgm:presLayoutVars>
          <dgm:chMax val="0"/>
          <dgm:bulletEnabled val="1"/>
        </dgm:presLayoutVars>
      </dgm:prSet>
      <dgm:spPr/>
    </dgm:pt>
    <dgm:pt modelId="{719E475A-EAFD-408D-96D8-F388714D416A}" type="pres">
      <dgm:prSet presAssocID="{0C0D912B-AF2B-4B31-B50C-89234D560B45}" presName="spacer" presStyleCnt="0"/>
      <dgm:spPr/>
    </dgm:pt>
    <dgm:pt modelId="{F4543964-EEB4-4CD4-8A2B-9A44229E45FE}" type="pres">
      <dgm:prSet presAssocID="{0B86DBAD-BEDC-4FA1-83E6-FA7539508A99}" presName="parentText" presStyleLbl="node1" presStyleIdx="3" presStyleCnt="4">
        <dgm:presLayoutVars>
          <dgm:chMax val="0"/>
          <dgm:bulletEnabled val="1"/>
        </dgm:presLayoutVars>
      </dgm:prSet>
      <dgm:spPr/>
    </dgm:pt>
  </dgm:ptLst>
  <dgm:cxnLst>
    <dgm:cxn modelId="{CDCF8914-13D1-4388-BF01-553E9DE3392F}" type="presOf" srcId="{57CCA781-2A24-476E-8BDA-ECF405340A06}" destId="{7E1B1E99-8079-411E-BBE4-32C855AB65E0}" srcOrd="0" destOrd="0" presId="urn:microsoft.com/office/officeart/2005/8/layout/vList2"/>
    <dgm:cxn modelId="{78884435-E0DD-447E-9C78-71951A8F3D82}" srcId="{558FEEEC-C2B7-42C0-83E2-28FCCAB5F768}" destId="{57CCA781-2A24-476E-8BDA-ECF405340A06}" srcOrd="1" destOrd="0" parTransId="{BD67BA01-4367-4D4D-85F2-26B68D3B76CC}" sibTransId="{B81CC71F-8583-490F-A13D-E751CBD77C64}"/>
    <dgm:cxn modelId="{54C7A938-DC70-462B-9FA5-24D9B94F40E7}" type="presOf" srcId="{558FEEEC-C2B7-42C0-83E2-28FCCAB5F768}" destId="{4C6A1EC9-F46C-4699-8C8D-9745FC6E7DFA}" srcOrd="0" destOrd="0" presId="urn:microsoft.com/office/officeart/2005/8/layout/vList2"/>
    <dgm:cxn modelId="{6E5FFD69-B5C7-4C8C-8096-32C131D50C65}" type="presOf" srcId="{AA0CACC5-EF0F-4035-9840-C0E4B6E739FF}" destId="{5E5E648C-356B-4CDB-B3B1-676661F2B2F1}" srcOrd="0" destOrd="0" presId="urn:microsoft.com/office/officeart/2005/8/layout/vList2"/>
    <dgm:cxn modelId="{D2D0B26A-2178-49BD-A233-B190218F5D8D}" type="presOf" srcId="{9084A90A-65B2-434E-996F-B8939FCDC183}" destId="{01E27FA1-967C-4A7A-BFA1-207D2E99B14D}" srcOrd="0" destOrd="0" presId="urn:microsoft.com/office/officeart/2005/8/layout/vList2"/>
    <dgm:cxn modelId="{21E6B994-4233-4DD4-8BCA-6B2EB3ADBFAA}" srcId="{558FEEEC-C2B7-42C0-83E2-28FCCAB5F768}" destId="{0B86DBAD-BEDC-4FA1-83E6-FA7539508A99}" srcOrd="3" destOrd="0" parTransId="{5B233F10-AA04-4D7E-8C09-5F6D9DD6855D}" sibTransId="{4F15E0CA-C76D-4B8A-94C9-4DA76F0E1F84}"/>
    <dgm:cxn modelId="{630036AD-62B5-48DF-9771-381F35B73D8F}" srcId="{558FEEEC-C2B7-42C0-83E2-28FCCAB5F768}" destId="{9084A90A-65B2-434E-996F-B8939FCDC183}" srcOrd="2" destOrd="0" parTransId="{4DE17D43-0471-4C03-B57F-164FA7144E2D}" sibTransId="{0C0D912B-AF2B-4B31-B50C-89234D560B45}"/>
    <dgm:cxn modelId="{94373FF1-840B-472B-833D-5B1AA3C9FDAC}" type="presOf" srcId="{0B86DBAD-BEDC-4FA1-83E6-FA7539508A99}" destId="{F4543964-EEB4-4CD4-8A2B-9A44229E45FE}" srcOrd="0" destOrd="0" presId="urn:microsoft.com/office/officeart/2005/8/layout/vList2"/>
    <dgm:cxn modelId="{177899F1-E96B-4839-A795-CEFBDE5C1808}" srcId="{558FEEEC-C2B7-42C0-83E2-28FCCAB5F768}" destId="{AA0CACC5-EF0F-4035-9840-C0E4B6E739FF}" srcOrd="0" destOrd="0" parTransId="{695BA433-9DF2-4887-9FC5-E04764C67D71}" sibTransId="{CDCF054A-10BB-4437-BC16-B33230D5396C}"/>
    <dgm:cxn modelId="{BD8B895B-6A83-4BC2-A02A-7EE256180B73}" type="presParOf" srcId="{4C6A1EC9-F46C-4699-8C8D-9745FC6E7DFA}" destId="{5E5E648C-356B-4CDB-B3B1-676661F2B2F1}" srcOrd="0" destOrd="0" presId="urn:microsoft.com/office/officeart/2005/8/layout/vList2"/>
    <dgm:cxn modelId="{A006F5E4-4D96-41C4-B335-5BC584C248DD}" type="presParOf" srcId="{4C6A1EC9-F46C-4699-8C8D-9745FC6E7DFA}" destId="{9D25D5EA-062E-4D41-99DC-02C23EFA7CFC}" srcOrd="1" destOrd="0" presId="urn:microsoft.com/office/officeart/2005/8/layout/vList2"/>
    <dgm:cxn modelId="{745E9B67-94C2-426B-BA43-F4C13A95C743}" type="presParOf" srcId="{4C6A1EC9-F46C-4699-8C8D-9745FC6E7DFA}" destId="{7E1B1E99-8079-411E-BBE4-32C855AB65E0}" srcOrd="2" destOrd="0" presId="urn:microsoft.com/office/officeart/2005/8/layout/vList2"/>
    <dgm:cxn modelId="{923C27B4-33E9-4C0D-A489-8EE158B27A72}" type="presParOf" srcId="{4C6A1EC9-F46C-4699-8C8D-9745FC6E7DFA}" destId="{3506C42A-8B3B-4112-B384-D90A70C1C84F}" srcOrd="3" destOrd="0" presId="urn:microsoft.com/office/officeart/2005/8/layout/vList2"/>
    <dgm:cxn modelId="{F4A394A6-8638-4C2B-8FE4-8CFBA220F210}" type="presParOf" srcId="{4C6A1EC9-F46C-4699-8C8D-9745FC6E7DFA}" destId="{01E27FA1-967C-4A7A-BFA1-207D2E99B14D}" srcOrd="4" destOrd="0" presId="urn:microsoft.com/office/officeart/2005/8/layout/vList2"/>
    <dgm:cxn modelId="{67A9D8B3-3395-42AD-9DD2-1F23656E8123}" type="presParOf" srcId="{4C6A1EC9-F46C-4699-8C8D-9745FC6E7DFA}" destId="{719E475A-EAFD-408D-96D8-F388714D416A}" srcOrd="5" destOrd="0" presId="urn:microsoft.com/office/officeart/2005/8/layout/vList2"/>
    <dgm:cxn modelId="{FCC3FC30-048E-490E-AAE9-88E3CEBBF8D0}" type="presParOf" srcId="{4C6A1EC9-F46C-4699-8C8D-9745FC6E7DFA}" destId="{F4543964-EEB4-4CD4-8A2B-9A44229E45F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FE6E1F-9619-442D-8178-CE7B3B57F60B}" type="doc">
      <dgm:prSet loTypeId="urn:microsoft.com/office/officeart/2005/8/layout/hProcess9"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9B035739-EC17-48A2-B39E-C153532EAD36}">
          <dgm:prSet phldrT="[Text]"/>
          <dgm:spPr/>
          <dgm:t>
            <a:bodyPr/>
            <a:lstStyle/>
            <a:p>
              <a:r>
                <a:rPr lang="en-US" dirty="0">
                  <a:solidFill>
                    <a:schemeClr val="bg1"/>
                  </a:solidFill>
                  <a:latin typeface="Cambria" panose="02040503050406030204" pitchFamily="18" charset="0"/>
                  <a:ea typeface="Cambria" panose="02040503050406030204" pitchFamily="18" charset="0"/>
                </a:rPr>
                <a:t>Posterior distribution</a:t>
              </a:r>
            </a:p>
            <a:p>
              <a:r>
                <a:rPr lang="en-US" dirty="0">
                  <a:solidFill>
                    <a:schemeClr val="bg1"/>
                  </a:solidFill>
                  <a:latin typeface="Cambria" panose="02040503050406030204" pitchFamily="18" charset="0"/>
                  <a:ea typeface="Cambria" panose="02040503050406030204" pitchFamily="18" charset="0"/>
                </a:rPr>
                <a:t>of </a:t>
              </a:r>
              <a14:m>
                <m:oMath xmlns:m="http://schemas.openxmlformats.org/officeDocument/2006/math">
                  <m:r>
                    <a:rPr lang="en-US" b="0" i="1" smtClean="0">
                      <a:solidFill>
                        <a:schemeClr val="bg1"/>
                      </a:solidFill>
                      <a:latin typeface="Cambria Math" panose="02040503050406030204" pitchFamily="18" charset="0"/>
                    </a:rPr>
                    <m:t>𝛽</m:t>
                  </m:r>
                </m:oMath>
              </a14:m>
              <a:endParaRPr lang="en-US" dirty="0">
                <a:solidFill>
                  <a:schemeClr val="bg1"/>
                </a:solidFill>
                <a:latin typeface="Cambria" panose="02040503050406030204" pitchFamily="18" charset="0"/>
                <a:ea typeface="Cambria" panose="02040503050406030204" pitchFamily="18" charset="0"/>
              </a:endParaRPr>
            </a:p>
          </dgm:t>
        </dgm:pt>
      </mc:Choice>
      <mc:Fallback xmlns="">
        <dgm:pt modelId="{9B035739-EC17-48A2-B39E-C153532EAD36}">
          <dgm:prSet phldrT="[Text]"/>
          <dgm:spPr/>
          <dgm:t>
            <a:bodyPr/>
            <a:lstStyle/>
            <a:p>
              <a:r>
                <a:rPr lang="en-US" dirty="0">
                  <a:solidFill>
                    <a:schemeClr val="bg1"/>
                  </a:solidFill>
                  <a:latin typeface="Cambria" panose="02040503050406030204" pitchFamily="18" charset="0"/>
                  <a:ea typeface="Cambria" panose="02040503050406030204" pitchFamily="18" charset="0"/>
                </a:rPr>
                <a:t>Posterior distribution</a:t>
              </a:r>
            </a:p>
            <a:p>
              <a:r>
                <a:rPr lang="en-US" dirty="0">
                  <a:solidFill>
                    <a:schemeClr val="bg1"/>
                  </a:solidFill>
                  <a:latin typeface="Cambria" panose="02040503050406030204" pitchFamily="18" charset="0"/>
                  <a:ea typeface="Cambria" panose="02040503050406030204" pitchFamily="18" charset="0"/>
                </a:rPr>
                <a:t>of </a:t>
              </a:r>
              <a:r>
                <a:rPr lang="en-US" b="0" i="0">
                  <a:solidFill>
                    <a:schemeClr val="bg1"/>
                  </a:solidFill>
                  <a:latin typeface="Cambria Math" panose="02040503050406030204" pitchFamily="18" charset="0"/>
                </a:rPr>
                <a:t>𝛽</a:t>
              </a:r>
              <a:endParaRPr lang="en-US" dirty="0">
                <a:solidFill>
                  <a:schemeClr val="bg1"/>
                </a:solidFill>
                <a:latin typeface="Cambria" panose="02040503050406030204" pitchFamily="18" charset="0"/>
                <a:ea typeface="Cambria" panose="02040503050406030204" pitchFamily="18" charset="0"/>
              </a:endParaRPr>
            </a:p>
          </dgm:t>
        </dgm:pt>
      </mc:Fallback>
    </mc:AlternateContent>
    <dgm:pt modelId="{1AAC4B53-8080-4E97-8055-64B5EB7AC86D}" type="parTrans" cxnId="{F18068F4-5290-4E16-B9BC-B108D3E94D9C}">
      <dgm:prSet/>
      <dgm:spPr/>
      <dgm:t>
        <a:bodyPr/>
        <a:lstStyle/>
        <a:p>
          <a:endParaRPr lang="en-US"/>
        </a:p>
      </dgm:t>
    </dgm:pt>
    <dgm:pt modelId="{25E4FB62-CE41-4213-B963-9C0E771790ED}" type="sibTrans" cxnId="{F18068F4-5290-4E16-B9BC-B108D3E94D9C}">
      <dgm:prSet/>
      <dgm:spPr/>
      <dgm:t>
        <a:bodyPr/>
        <a:lstStyle/>
        <a:p>
          <a:endParaRPr lang="en-US"/>
        </a:p>
      </dgm:t>
    </dgm:pt>
    <mc:AlternateContent xmlns:mc="http://schemas.openxmlformats.org/markup-compatibility/2006" xmlns:a14="http://schemas.microsoft.com/office/drawing/2010/main">
      <mc:Choice Requires="a14">
        <dgm:pt modelId="{82F2DDB2-CC87-4D46-A6C5-D6C00FD20D3D}">
          <dgm:prSet phldrT="[Text]"/>
          <dgm:spPr/>
          <dgm: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𝛽</m:t>
                        </m:r>
                      </m:e>
                    </m:acc>
                  </m:oMath>
                </m:oMathPara>
              </a14:m>
              <a:endParaRPr lang="en-US" b="0" i="1" dirty="0">
                <a:solidFill>
                  <a:schemeClr val="bg1"/>
                </a:solidFill>
                <a:latin typeface="Cambria" panose="02040503050406030204" pitchFamily="18" charset="0"/>
                <a:ea typeface="Cambria" panose="02040503050406030204" pitchFamily="18" charset="0"/>
              </a:endParaRPr>
            </a:p>
            <a:p>
              <a:r>
                <a:rPr lang="en-US" dirty="0">
                  <a:solidFill>
                    <a:schemeClr val="bg1"/>
                  </a:solidFill>
                  <a:latin typeface="Cambria" panose="02040503050406030204" pitchFamily="18" charset="0"/>
                  <a:ea typeface="Cambria" panose="02040503050406030204" pitchFamily="18" charset="0"/>
                </a:rPr>
                <a:t>Estimated coefficients</a:t>
              </a:r>
            </a:p>
          </dgm:t>
        </dgm:pt>
      </mc:Choice>
      <mc:Fallback xmlns="">
        <dgm:pt modelId="{82F2DDB2-CC87-4D46-A6C5-D6C00FD20D3D}">
          <dgm:prSet phldrT="[Text]"/>
          <dgm:spPr/>
          <dgm:t>
            <a:bodyPr/>
            <a:lstStyle/>
            <a:p>
              <a:pPr/>
              <a:r>
                <a:rPr lang="en-US" b="0" i="0">
                  <a:solidFill>
                    <a:schemeClr val="bg1"/>
                  </a:solidFill>
                  <a:latin typeface="Cambria Math" panose="02040503050406030204" pitchFamily="18" charset="0"/>
                </a:rPr>
                <a:t>𝛽 ̂</a:t>
              </a:r>
              <a:endParaRPr lang="en-US" b="0" i="1" dirty="0">
                <a:solidFill>
                  <a:schemeClr val="bg1"/>
                </a:solidFill>
                <a:latin typeface="Cambria" panose="02040503050406030204" pitchFamily="18" charset="0"/>
                <a:ea typeface="Cambria" panose="02040503050406030204" pitchFamily="18" charset="0"/>
              </a:endParaRPr>
            </a:p>
            <a:p>
              <a:r>
                <a:rPr lang="en-US" dirty="0">
                  <a:solidFill>
                    <a:schemeClr val="bg1"/>
                  </a:solidFill>
                  <a:latin typeface="Cambria" panose="02040503050406030204" pitchFamily="18" charset="0"/>
                  <a:ea typeface="Cambria" panose="02040503050406030204" pitchFamily="18" charset="0"/>
                </a:rPr>
                <a:t>Estimated coefficients</a:t>
              </a:r>
            </a:p>
          </dgm:t>
        </dgm:pt>
      </mc:Fallback>
    </mc:AlternateContent>
    <dgm:pt modelId="{D53CEF4D-A7D5-4D81-AA44-2DB5B65EF58F}" type="parTrans" cxnId="{012681CD-FE33-4B6A-B6C6-FD203A284CA1}">
      <dgm:prSet/>
      <dgm:spPr/>
      <dgm:t>
        <a:bodyPr/>
        <a:lstStyle/>
        <a:p>
          <a:endParaRPr lang="en-US"/>
        </a:p>
      </dgm:t>
    </dgm:pt>
    <dgm:pt modelId="{B2760DB5-638B-44AC-B57A-5265CB8EFAC8}" type="sibTrans" cxnId="{012681CD-FE33-4B6A-B6C6-FD203A284CA1}">
      <dgm:prSet/>
      <dgm:spPr/>
      <dgm:t>
        <a:bodyPr/>
        <a:lstStyle/>
        <a:p>
          <a:endParaRPr lang="en-US"/>
        </a:p>
      </dgm:t>
    </dgm:pt>
    <mc:AlternateContent xmlns:mc="http://schemas.openxmlformats.org/markup-compatibility/2006" xmlns:a14="http://schemas.microsoft.com/office/drawing/2010/main">
      <mc:Choice Requires="a14">
        <dgm:pt modelId="{99FCBFC3-6F1E-4143-B2E9-B6FA52311C90}">
          <dgm:prSet phldrT="[Text]"/>
          <dgm:spPr/>
          <dgm: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𝑌</m:t>
                        </m:r>
                      </m:e>
                    </m:acc>
                  </m:oMath>
                </m:oMathPara>
              </a14:m>
              <a:endParaRPr lang="en-US" dirty="0">
                <a:solidFill>
                  <a:schemeClr val="bg1"/>
                </a:solidFill>
                <a:latin typeface="Cambria" panose="02040503050406030204" pitchFamily="18" charset="0"/>
                <a:ea typeface="Cambria" panose="02040503050406030204" pitchFamily="18" charset="0"/>
              </a:endParaRPr>
            </a:p>
            <a:p>
              <a:r>
                <a:rPr lang="en-US" dirty="0">
                  <a:solidFill>
                    <a:schemeClr val="bg1"/>
                  </a:solidFill>
                  <a:latin typeface="Cambria" panose="02040503050406030204" pitchFamily="18" charset="0"/>
                  <a:ea typeface="Cambria" panose="02040503050406030204" pitchFamily="18" charset="0"/>
                </a:rPr>
                <a:t>Predicted Response</a:t>
              </a:r>
            </a:p>
          </dgm:t>
        </dgm:pt>
      </mc:Choice>
      <mc:Fallback xmlns="">
        <dgm:pt modelId="{99FCBFC3-6F1E-4143-B2E9-B6FA52311C90}">
          <dgm:prSet phldrT="[Text]"/>
          <dgm:spPr/>
          <dgm:t>
            <a:bodyPr/>
            <a:lstStyle/>
            <a:p>
              <a:pPr/>
              <a:r>
                <a:rPr lang="en-US" b="0" i="0">
                  <a:solidFill>
                    <a:schemeClr val="bg1"/>
                  </a:solidFill>
                  <a:latin typeface="Cambria Math" panose="02040503050406030204" pitchFamily="18" charset="0"/>
                </a:rPr>
                <a:t>𝑌 ̂</a:t>
              </a:r>
              <a:endParaRPr lang="en-US" dirty="0">
                <a:solidFill>
                  <a:schemeClr val="bg1"/>
                </a:solidFill>
                <a:latin typeface="Cambria" panose="02040503050406030204" pitchFamily="18" charset="0"/>
                <a:ea typeface="Cambria" panose="02040503050406030204" pitchFamily="18" charset="0"/>
              </a:endParaRPr>
            </a:p>
            <a:p>
              <a:r>
                <a:rPr lang="en-US" dirty="0">
                  <a:solidFill>
                    <a:schemeClr val="bg1"/>
                  </a:solidFill>
                  <a:latin typeface="Cambria" panose="02040503050406030204" pitchFamily="18" charset="0"/>
                  <a:ea typeface="Cambria" panose="02040503050406030204" pitchFamily="18" charset="0"/>
                </a:rPr>
                <a:t>Predicted Response</a:t>
              </a:r>
            </a:p>
          </dgm:t>
        </dgm:pt>
      </mc:Fallback>
    </mc:AlternateContent>
    <dgm:pt modelId="{CEEE78D9-8BF0-472C-B40F-E8175D1381A6}" type="parTrans" cxnId="{7221B151-0F37-4087-8F18-75284787A302}">
      <dgm:prSet/>
      <dgm:spPr/>
      <dgm:t>
        <a:bodyPr/>
        <a:lstStyle/>
        <a:p>
          <a:endParaRPr lang="en-US"/>
        </a:p>
      </dgm:t>
    </dgm:pt>
    <dgm:pt modelId="{E13E3F50-C3D9-4E2F-89D3-B00786DD0373}" type="sibTrans" cxnId="{7221B151-0F37-4087-8F18-75284787A302}">
      <dgm:prSet/>
      <dgm:spPr/>
      <dgm:t>
        <a:bodyPr/>
        <a:lstStyle/>
        <a:p>
          <a:endParaRPr lang="en-US"/>
        </a:p>
      </dgm:t>
    </dgm:pt>
    <dgm:pt modelId="{980DF221-C2F1-4178-ABE2-31A48B7E3399}" type="pres">
      <dgm:prSet presAssocID="{36FE6E1F-9619-442D-8178-CE7B3B57F60B}" presName="CompostProcess" presStyleCnt="0">
        <dgm:presLayoutVars>
          <dgm:dir/>
          <dgm:resizeHandles val="exact"/>
        </dgm:presLayoutVars>
      </dgm:prSet>
      <dgm:spPr/>
    </dgm:pt>
    <dgm:pt modelId="{A036B827-1F7A-4550-9BC3-BBF784BFFB0C}" type="pres">
      <dgm:prSet presAssocID="{36FE6E1F-9619-442D-8178-CE7B3B57F60B}" presName="arrow" presStyleLbl="bgShp" presStyleIdx="0" presStyleCnt="1" custLinFactNeighborX="1335" custLinFactNeighborY="3594"/>
      <dgm:spPr/>
    </dgm:pt>
    <dgm:pt modelId="{605F8C08-E750-4F51-8B8E-6EE5D1ED4663}" type="pres">
      <dgm:prSet presAssocID="{36FE6E1F-9619-442D-8178-CE7B3B57F60B}" presName="linearProcess" presStyleCnt="0"/>
      <dgm:spPr/>
    </dgm:pt>
    <dgm:pt modelId="{245CC187-0E94-4314-A754-7929511F44E9}" type="pres">
      <dgm:prSet presAssocID="{9B035739-EC17-48A2-B39E-C153532EAD36}" presName="textNode" presStyleLbl="node1" presStyleIdx="0" presStyleCnt="3">
        <dgm:presLayoutVars>
          <dgm:bulletEnabled val="1"/>
        </dgm:presLayoutVars>
      </dgm:prSet>
      <dgm:spPr/>
    </dgm:pt>
    <dgm:pt modelId="{D2D10139-340C-4C06-A98F-994A35EC1832}" type="pres">
      <dgm:prSet presAssocID="{25E4FB62-CE41-4213-B963-9C0E771790ED}" presName="sibTrans" presStyleCnt="0"/>
      <dgm:spPr/>
    </dgm:pt>
    <dgm:pt modelId="{E03D0EBF-3F87-49BE-82D8-EB5D8FDB2E71}" type="pres">
      <dgm:prSet presAssocID="{82F2DDB2-CC87-4D46-A6C5-D6C00FD20D3D}" presName="textNode" presStyleLbl="node1" presStyleIdx="1" presStyleCnt="3">
        <dgm:presLayoutVars>
          <dgm:bulletEnabled val="1"/>
        </dgm:presLayoutVars>
      </dgm:prSet>
      <dgm:spPr/>
    </dgm:pt>
    <dgm:pt modelId="{F73D3C22-1AB2-47B8-8CDE-7F0E147B19E8}" type="pres">
      <dgm:prSet presAssocID="{B2760DB5-638B-44AC-B57A-5265CB8EFAC8}" presName="sibTrans" presStyleCnt="0"/>
      <dgm:spPr/>
    </dgm:pt>
    <dgm:pt modelId="{320172BC-A562-4A6E-AC0E-8BDE25E76239}" type="pres">
      <dgm:prSet presAssocID="{99FCBFC3-6F1E-4143-B2E9-B6FA52311C90}" presName="textNode" presStyleLbl="node1" presStyleIdx="2" presStyleCnt="3">
        <dgm:presLayoutVars>
          <dgm:bulletEnabled val="1"/>
        </dgm:presLayoutVars>
      </dgm:prSet>
      <dgm:spPr/>
    </dgm:pt>
  </dgm:ptLst>
  <dgm:cxnLst>
    <dgm:cxn modelId="{84502C29-CCED-4E6B-A431-32CF515FA342}" type="presOf" srcId="{36FE6E1F-9619-442D-8178-CE7B3B57F60B}" destId="{980DF221-C2F1-4178-ABE2-31A48B7E3399}" srcOrd="0" destOrd="0" presId="urn:microsoft.com/office/officeart/2005/8/layout/hProcess9"/>
    <dgm:cxn modelId="{7221B151-0F37-4087-8F18-75284787A302}" srcId="{36FE6E1F-9619-442D-8178-CE7B3B57F60B}" destId="{99FCBFC3-6F1E-4143-B2E9-B6FA52311C90}" srcOrd="2" destOrd="0" parTransId="{CEEE78D9-8BF0-472C-B40F-E8175D1381A6}" sibTransId="{E13E3F50-C3D9-4E2F-89D3-B00786DD0373}"/>
    <dgm:cxn modelId="{7C297476-B22A-4228-86CE-86535A2C07AE}" type="presOf" srcId="{99FCBFC3-6F1E-4143-B2E9-B6FA52311C90}" destId="{320172BC-A562-4A6E-AC0E-8BDE25E76239}" srcOrd="0" destOrd="0" presId="urn:microsoft.com/office/officeart/2005/8/layout/hProcess9"/>
    <dgm:cxn modelId="{012681CD-FE33-4B6A-B6C6-FD203A284CA1}" srcId="{36FE6E1F-9619-442D-8178-CE7B3B57F60B}" destId="{82F2DDB2-CC87-4D46-A6C5-D6C00FD20D3D}" srcOrd="1" destOrd="0" parTransId="{D53CEF4D-A7D5-4D81-AA44-2DB5B65EF58F}" sibTransId="{B2760DB5-638B-44AC-B57A-5265CB8EFAC8}"/>
    <dgm:cxn modelId="{3CE32BE6-9EAA-4D6D-A14D-2EFEAE1DBEBC}" type="presOf" srcId="{82F2DDB2-CC87-4D46-A6C5-D6C00FD20D3D}" destId="{E03D0EBF-3F87-49BE-82D8-EB5D8FDB2E71}" srcOrd="0" destOrd="0" presId="urn:microsoft.com/office/officeart/2005/8/layout/hProcess9"/>
    <dgm:cxn modelId="{F18068F4-5290-4E16-B9BC-B108D3E94D9C}" srcId="{36FE6E1F-9619-442D-8178-CE7B3B57F60B}" destId="{9B035739-EC17-48A2-B39E-C153532EAD36}" srcOrd="0" destOrd="0" parTransId="{1AAC4B53-8080-4E97-8055-64B5EB7AC86D}" sibTransId="{25E4FB62-CE41-4213-B963-9C0E771790ED}"/>
    <dgm:cxn modelId="{A5AFACFA-34C7-46F5-81D3-8062B0ABF41A}" type="presOf" srcId="{9B035739-EC17-48A2-B39E-C153532EAD36}" destId="{245CC187-0E94-4314-A754-7929511F44E9}" srcOrd="0" destOrd="0" presId="urn:microsoft.com/office/officeart/2005/8/layout/hProcess9"/>
    <dgm:cxn modelId="{4B386072-CB8D-4C05-BEDE-AC82674AC628}" type="presParOf" srcId="{980DF221-C2F1-4178-ABE2-31A48B7E3399}" destId="{A036B827-1F7A-4550-9BC3-BBF784BFFB0C}" srcOrd="0" destOrd="0" presId="urn:microsoft.com/office/officeart/2005/8/layout/hProcess9"/>
    <dgm:cxn modelId="{205A4E52-2D09-47FC-B0EF-DDAF1E55EF9E}" type="presParOf" srcId="{980DF221-C2F1-4178-ABE2-31A48B7E3399}" destId="{605F8C08-E750-4F51-8B8E-6EE5D1ED4663}" srcOrd="1" destOrd="0" presId="urn:microsoft.com/office/officeart/2005/8/layout/hProcess9"/>
    <dgm:cxn modelId="{B1270E98-6081-4B29-BF14-5D5646D3ADFB}" type="presParOf" srcId="{605F8C08-E750-4F51-8B8E-6EE5D1ED4663}" destId="{245CC187-0E94-4314-A754-7929511F44E9}" srcOrd="0" destOrd="0" presId="urn:microsoft.com/office/officeart/2005/8/layout/hProcess9"/>
    <dgm:cxn modelId="{01894F91-5A4E-48EB-8B9B-CB001B08FA5F}" type="presParOf" srcId="{605F8C08-E750-4F51-8B8E-6EE5D1ED4663}" destId="{D2D10139-340C-4C06-A98F-994A35EC1832}" srcOrd="1" destOrd="0" presId="urn:microsoft.com/office/officeart/2005/8/layout/hProcess9"/>
    <dgm:cxn modelId="{006B5747-5357-4C40-8091-3D5915434C49}" type="presParOf" srcId="{605F8C08-E750-4F51-8B8E-6EE5D1ED4663}" destId="{E03D0EBF-3F87-49BE-82D8-EB5D8FDB2E71}" srcOrd="2" destOrd="0" presId="urn:microsoft.com/office/officeart/2005/8/layout/hProcess9"/>
    <dgm:cxn modelId="{216B3ADF-5961-416F-A04E-AB7F994D6603}" type="presParOf" srcId="{605F8C08-E750-4F51-8B8E-6EE5D1ED4663}" destId="{F73D3C22-1AB2-47B8-8CDE-7F0E147B19E8}" srcOrd="3" destOrd="0" presId="urn:microsoft.com/office/officeart/2005/8/layout/hProcess9"/>
    <dgm:cxn modelId="{C035B716-BF36-48C5-9EC1-2A78E0985F79}" type="presParOf" srcId="{605F8C08-E750-4F51-8B8E-6EE5D1ED4663}" destId="{320172BC-A562-4A6E-AC0E-8BDE25E76239}"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FE6E1F-9619-442D-8178-CE7B3B57F60B}" type="doc">
      <dgm:prSet loTypeId="urn:microsoft.com/office/officeart/2005/8/layout/hProcess9" loCatId="process" qsTypeId="urn:microsoft.com/office/officeart/2005/8/quickstyle/simple1" qsCatId="simple" csTypeId="urn:microsoft.com/office/officeart/2005/8/colors/accent1_2" csCatId="accent1" phldr="1"/>
      <dgm:spPr/>
    </dgm:pt>
    <dgm:pt modelId="{9B035739-EC17-48A2-B39E-C153532EAD36}">
      <dgm:prSet phldrT="[Text]"/>
      <dgm:spPr>
        <a:blipFill>
          <a:blip xmlns:r="http://schemas.openxmlformats.org/officeDocument/2006/relationships" r:embed="rId1"/>
          <a:stretch>
            <a:fillRect/>
          </a:stretch>
        </a:blipFill>
      </dgm:spPr>
      <dgm:t>
        <a:bodyPr/>
        <a:lstStyle/>
        <a:p>
          <a:r>
            <a:rPr lang="en-US">
              <a:noFill/>
            </a:rPr>
            <a:t> </a:t>
          </a:r>
        </a:p>
      </dgm:t>
    </dgm:pt>
    <dgm:pt modelId="{1AAC4B53-8080-4E97-8055-64B5EB7AC86D}" type="parTrans" cxnId="{F18068F4-5290-4E16-B9BC-B108D3E94D9C}">
      <dgm:prSet/>
      <dgm:spPr/>
      <dgm:t>
        <a:bodyPr/>
        <a:lstStyle/>
        <a:p>
          <a:endParaRPr lang="en-US"/>
        </a:p>
      </dgm:t>
    </dgm:pt>
    <dgm:pt modelId="{25E4FB62-CE41-4213-B963-9C0E771790ED}" type="sibTrans" cxnId="{F18068F4-5290-4E16-B9BC-B108D3E94D9C}">
      <dgm:prSet/>
      <dgm:spPr/>
      <dgm:t>
        <a:bodyPr/>
        <a:lstStyle/>
        <a:p>
          <a:endParaRPr lang="en-US"/>
        </a:p>
      </dgm:t>
    </dgm:pt>
    <dgm:pt modelId="{82F2DDB2-CC87-4D46-A6C5-D6C00FD20D3D}">
      <dgm:prSet phldrT="[Text]"/>
      <dgm:spPr>
        <a:blipFill>
          <a:blip xmlns:r="http://schemas.openxmlformats.org/officeDocument/2006/relationships" r:embed="rId2"/>
          <a:stretch>
            <a:fillRect/>
          </a:stretch>
        </a:blipFill>
      </dgm:spPr>
      <dgm:t>
        <a:bodyPr/>
        <a:lstStyle/>
        <a:p>
          <a:r>
            <a:rPr lang="en-US">
              <a:noFill/>
            </a:rPr>
            <a:t> </a:t>
          </a:r>
        </a:p>
      </dgm:t>
    </dgm:pt>
    <dgm:pt modelId="{D53CEF4D-A7D5-4D81-AA44-2DB5B65EF58F}" type="parTrans" cxnId="{012681CD-FE33-4B6A-B6C6-FD203A284CA1}">
      <dgm:prSet/>
      <dgm:spPr/>
      <dgm:t>
        <a:bodyPr/>
        <a:lstStyle/>
        <a:p>
          <a:endParaRPr lang="en-US"/>
        </a:p>
      </dgm:t>
    </dgm:pt>
    <dgm:pt modelId="{B2760DB5-638B-44AC-B57A-5265CB8EFAC8}" type="sibTrans" cxnId="{012681CD-FE33-4B6A-B6C6-FD203A284CA1}">
      <dgm:prSet/>
      <dgm:spPr/>
      <dgm:t>
        <a:bodyPr/>
        <a:lstStyle/>
        <a:p>
          <a:endParaRPr lang="en-US"/>
        </a:p>
      </dgm:t>
    </dgm:pt>
    <dgm:pt modelId="{99FCBFC3-6F1E-4143-B2E9-B6FA52311C90}">
      <dgm:prSet phldrT="[Text]"/>
      <dgm:spPr>
        <a:blipFill>
          <a:blip xmlns:r="http://schemas.openxmlformats.org/officeDocument/2006/relationships" r:embed="rId3"/>
          <a:stretch>
            <a:fillRect/>
          </a:stretch>
        </a:blipFill>
      </dgm:spPr>
      <dgm:t>
        <a:bodyPr/>
        <a:lstStyle/>
        <a:p>
          <a:r>
            <a:rPr lang="en-US">
              <a:noFill/>
            </a:rPr>
            <a:t> </a:t>
          </a:r>
        </a:p>
      </dgm:t>
    </dgm:pt>
    <dgm:pt modelId="{CEEE78D9-8BF0-472C-B40F-E8175D1381A6}" type="parTrans" cxnId="{7221B151-0F37-4087-8F18-75284787A302}">
      <dgm:prSet/>
      <dgm:spPr/>
      <dgm:t>
        <a:bodyPr/>
        <a:lstStyle/>
        <a:p>
          <a:endParaRPr lang="en-US"/>
        </a:p>
      </dgm:t>
    </dgm:pt>
    <dgm:pt modelId="{E13E3F50-C3D9-4E2F-89D3-B00786DD0373}" type="sibTrans" cxnId="{7221B151-0F37-4087-8F18-75284787A302}">
      <dgm:prSet/>
      <dgm:spPr/>
      <dgm:t>
        <a:bodyPr/>
        <a:lstStyle/>
        <a:p>
          <a:endParaRPr lang="en-US"/>
        </a:p>
      </dgm:t>
    </dgm:pt>
    <dgm:pt modelId="{980DF221-C2F1-4178-ABE2-31A48B7E3399}" type="pres">
      <dgm:prSet presAssocID="{36FE6E1F-9619-442D-8178-CE7B3B57F60B}" presName="CompostProcess" presStyleCnt="0">
        <dgm:presLayoutVars>
          <dgm:dir/>
          <dgm:resizeHandles val="exact"/>
        </dgm:presLayoutVars>
      </dgm:prSet>
      <dgm:spPr/>
    </dgm:pt>
    <dgm:pt modelId="{A036B827-1F7A-4550-9BC3-BBF784BFFB0C}" type="pres">
      <dgm:prSet presAssocID="{36FE6E1F-9619-442D-8178-CE7B3B57F60B}" presName="arrow" presStyleLbl="bgShp" presStyleIdx="0" presStyleCnt="1" custLinFactNeighborX="1335" custLinFactNeighborY="3594"/>
      <dgm:spPr/>
    </dgm:pt>
    <dgm:pt modelId="{605F8C08-E750-4F51-8B8E-6EE5D1ED4663}" type="pres">
      <dgm:prSet presAssocID="{36FE6E1F-9619-442D-8178-CE7B3B57F60B}" presName="linearProcess" presStyleCnt="0"/>
      <dgm:spPr/>
    </dgm:pt>
    <dgm:pt modelId="{245CC187-0E94-4314-A754-7929511F44E9}" type="pres">
      <dgm:prSet presAssocID="{9B035739-EC17-48A2-B39E-C153532EAD36}" presName="textNode" presStyleLbl="node1" presStyleIdx="0" presStyleCnt="3">
        <dgm:presLayoutVars>
          <dgm:bulletEnabled val="1"/>
        </dgm:presLayoutVars>
      </dgm:prSet>
      <dgm:spPr/>
    </dgm:pt>
    <dgm:pt modelId="{D2D10139-340C-4C06-A98F-994A35EC1832}" type="pres">
      <dgm:prSet presAssocID="{25E4FB62-CE41-4213-B963-9C0E771790ED}" presName="sibTrans" presStyleCnt="0"/>
      <dgm:spPr/>
    </dgm:pt>
    <dgm:pt modelId="{E03D0EBF-3F87-49BE-82D8-EB5D8FDB2E71}" type="pres">
      <dgm:prSet presAssocID="{82F2DDB2-CC87-4D46-A6C5-D6C00FD20D3D}" presName="textNode" presStyleLbl="node1" presStyleIdx="1" presStyleCnt="3">
        <dgm:presLayoutVars>
          <dgm:bulletEnabled val="1"/>
        </dgm:presLayoutVars>
      </dgm:prSet>
      <dgm:spPr/>
    </dgm:pt>
    <dgm:pt modelId="{F73D3C22-1AB2-47B8-8CDE-7F0E147B19E8}" type="pres">
      <dgm:prSet presAssocID="{B2760DB5-638B-44AC-B57A-5265CB8EFAC8}" presName="sibTrans" presStyleCnt="0"/>
      <dgm:spPr/>
    </dgm:pt>
    <dgm:pt modelId="{320172BC-A562-4A6E-AC0E-8BDE25E76239}" type="pres">
      <dgm:prSet presAssocID="{99FCBFC3-6F1E-4143-B2E9-B6FA52311C90}" presName="textNode" presStyleLbl="node1" presStyleIdx="2" presStyleCnt="3">
        <dgm:presLayoutVars>
          <dgm:bulletEnabled val="1"/>
        </dgm:presLayoutVars>
      </dgm:prSet>
      <dgm:spPr/>
    </dgm:pt>
  </dgm:ptLst>
  <dgm:cxnLst>
    <dgm:cxn modelId="{84502C29-CCED-4E6B-A431-32CF515FA342}" type="presOf" srcId="{36FE6E1F-9619-442D-8178-CE7B3B57F60B}" destId="{980DF221-C2F1-4178-ABE2-31A48B7E3399}" srcOrd="0" destOrd="0" presId="urn:microsoft.com/office/officeart/2005/8/layout/hProcess9"/>
    <dgm:cxn modelId="{7221B151-0F37-4087-8F18-75284787A302}" srcId="{36FE6E1F-9619-442D-8178-CE7B3B57F60B}" destId="{99FCBFC3-6F1E-4143-B2E9-B6FA52311C90}" srcOrd="2" destOrd="0" parTransId="{CEEE78D9-8BF0-472C-B40F-E8175D1381A6}" sibTransId="{E13E3F50-C3D9-4E2F-89D3-B00786DD0373}"/>
    <dgm:cxn modelId="{7C297476-B22A-4228-86CE-86535A2C07AE}" type="presOf" srcId="{99FCBFC3-6F1E-4143-B2E9-B6FA52311C90}" destId="{320172BC-A562-4A6E-AC0E-8BDE25E76239}" srcOrd="0" destOrd="0" presId="urn:microsoft.com/office/officeart/2005/8/layout/hProcess9"/>
    <dgm:cxn modelId="{012681CD-FE33-4B6A-B6C6-FD203A284CA1}" srcId="{36FE6E1F-9619-442D-8178-CE7B3B57F60B}" destId="{82F2DDB2-CC87-4D46-A6C5-D6C00FD20D3D}" srcOrd="1" destOrd="0" parTransId="{D53CEF4D-A7D5-4D81-AA44-2DB5B65EF58F}" sibTransId="{B2760DB5-638B-44AC-B57A-5265CB8EFAC8}"/>
    <dgm:cxn modelId="{3CE32BE6-9EAA-4D6D-A14D-2EFEAE1DBEBC}" type="presOf" srcId="{82F2DDB2-CC87-4D46-A6C5-D6C00FD20D3D}" destId="{E03D0EBF-3F87-49BE-82D8-EB5D8FDB2E71}" srcOrd="0" destOrd="0" presId="urn:microsoft.com/office/officeart/2005/8/layout/hProcess9"/>
    <dgm:cxn modelId="{F18068F4-5290-4E16-B9BC-B108D3E94D9C}" srcId="{36FE6E1F-9619-442D-8178-CE7B3B57F60B}" destId="{9B035739-EC17-48A2-B39E-C153532EAD36}" srcOrd="0" destOrd="0" parTransId="{1AAC4B53-8080-4E97-8055-64B5EB7AC86D}" sibTransId="{25E4FB62-CE41-4213-B963-9C0E771790ED}"/>
    <dgm:cxn modelId="{A5AFACFA-34C7-46F5-81D3-8062B0ABF41A}" type="presOf" srcId="{9B035739-EC17-48A2-B39E-C153532EAD36}" destId="{245CC187-0E94-4314-A754-7929511F44E9}" srcOrd="0" destOrd="0" presId="urn:microsoft.com/office/officeart/2005/8/layout/hProcess9"/>
    <dgm:cxn modelId="{4B386072-CB8D-4C05-BEDE-AC82674AC628}" type="presParOf" srcId="{980DF221-C2F1-4178-ABE2-31A48B7E3399}" destId="{A036B827-1F7A-4550-9BC3-BBF784BFFB0C}" srcOrd="0" destOrd="0" presId="urn:microsoft.com/office/officeart/2005/8/layout/hProcess9"/>
    <dgm:cxn modelId="{205A4E52-2D09-47FC-B0EF-DDAF1E55EF9E}" type="presParOf" srcId="{980DF221-C2F1-4178-ABE2-31A48B7E3399}" destId="{605F8C08-E750-4F51-8B8E-6EE5D1ED4663}" srcOrd="1" destOrd="0" presId="urn:microsoft.com/office/officeart/2005/8/layout/hProcess9"/>
    <dgm:cxn modelId="{B1270E98-6081-4B29-BF14-5D5646D3ADFB}" type="presParOf" srcId="{605F8C08-E750-4F51-8B8E-6EE5D1ED4663}" destId="{245CC187-0E94-4314-A754-7929511F44E9}" srcOrd="0" destOrd="0" presId="urn:microsoft.com/office/officeart/2005/8/layout/hProcess9"/>
    <dgm:cxn modelId="{01894F91-5A4E-48EB-8B9B-CB001B08FA5F}" type="presParOf" srcId="{605F8C08-E750-4F51-8B8E-6EE5D1ED4663}" destId="{D2D10139-340C-4C06-A98F-994A35EC1832}" srcOrd="1" destOrd="0" presId="urn:microsoft.com/office/officeart/2005/8/layout/hProcess9"/>
    <dgm:cxn modelId="{006B5747-5357-4C40-8091-3D5915434C49}" type="presParOf" srcId="{605F8C08-E750-4F51-8B8E-6EE5D1ED4663}" destId="{E03D0EBF-3F87-49BE-82D8-EB5D8FDB2E71}" srcOrd="2" destOrd="0" presId="urn:microsoft.com/office/officeart/2005/8/layout/hProcess9"/>
    <dgm:cxn modelId="{216B3ADF-5961-416F-A04E-AB7F994D6603}" type="presParOf" srcId="{605F8C08-E750-4F51-8B8E-6EE5D1ED4663}" destId="{F73D3C22-1AB2-47B8-8CDE-7F0E147B19E8}" srcOrd="3" destOrd="0" presId="urn:microsoft.com/office/officeart/2005/8/layout/hProcess9"/>
    <dgm:cxn modelId="{C035B716-BF36-48C5-9EC1-2A78E0985F79}" type="presParOf" srcId="{605F8C08-E750-4F51-8B8E-6EE5D1ED4663}" destId="{320172BC-A562-4A6E-AC0E-8BDE25E76239}"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C67FD9-680E-458A-B242-AC354A6502F3}" type="doc">
      <dgm:prSet loTypeId="urn:microsoft.com/office/officeart/2005/8/layout/bProcess3" loCatId="process" qsTypeId="urn:microsoft.com/office/officeart/2005/8/quickstyle/simple4" qsCatId="simple" csTypeId="urn:microsoft.com/office/officeart/2005/8/colors/accent6_2" csCatId="accent6" phldr="1"/>
      <dgm:spPr/>
      <dgm:t>
        <a:bodyPr/>
        <a:lstStyle/>
        <a:p>
          <a:endParaRPr lang="en-US"/>
        </a:p>
      </dgm:t>
    </dgm:pt>
    <dgm:pt modelId="{42F12B4A-4675-4A2A-A5E6-F24A4B3BB592}">
      <dgm:prSet phldrT="[Text]"/>
      <dgm:spPr/>
      <dgm:t>
        <a:bodyPr/>
        <a:lstStyle/>
        <a:p>
          <a:r>
            <a:rPr lang="en-US" dirty="0">
              <a:solidFill>
                <a:schemeClr val="bg1"/>
              </a:solidFill>
              <a:latin typeface="Cambria" panose="02040503050406030204" pitchFamily="18" charset="0"/>
              <a:ea typeface="Cambria" panose="02040503050406030204" pitchFamily="18" charset="0"/>
            </a:rPr>
            <a:t>Dataset with categorical response/ count response</a:t>
          </a:r>
        </a:p>
      </dgm:t>
    </dgm:pt>
    <dgm:pt modelId="{D89570FD-3159-42A5-B9F3-D74BE9CCDFFC}" type="parTrans" cxnId="{0E3920A6-79C6-4125-9C49-B222D5683156}">
      <dgm:prSet/>
      <dgm:spPr/>
      <dgm:t>
        <a:bodyPr/>
        <a:lstStyle/>
        <a:p>
          <a:endParaRPr lang="en-US">
            <a:solidFill>
              <a:schemeClr val="bg1"/>
            </a:solidFill>
          </a:endParaRPr>
        </a:p>
      </dgm:t>
    </dgm:pt>
    <dgm:pt modelId="{3800B3C3-764A-4BDF-BA45-F4D16F24F0F8}" type="sibTrans" cxnId="{0E3920A6-79C6-4125-9C49-B222D5683156}">
      <dgm:prSet/>
      <dgm:spPr/>
      <dgm:t>
        <a:bodyPr/>
        <a:lstStyle/>
        <a:p>
          <a:endParaRPr lang="en-US">
            <a:solidFill>
              <a:schemeClr val="bg1"/>
            </a:solidFill>
            <a:latin typeface="Cambria" panose="02040503050406030204" pitchFamily="18" charset="0"/>
            <a:ea typeface="Cambria" panose="02040503050406030204" pitchFamily="18" charset="0"/>
          </a:endParaRPr>
        </a:p>
      </dgm:t>
    </dgm:pt>
    <dgm:pt modelId="{CEC8FF6F-AE79-42A3-B2AA-E63C4D109EA3}">
      <dgm:prSet phldrT="[Text]"/>
      <dgm:spPr/>
      <dgm:t>
        <a:bodyPr/>
        <a:lstStyle/>
        <a:p>
          <a:r>
            <a:rPr lang="en-US" dirty="0">
              <a:solidFill>
                <a:schemeClr val="bg1"/>
              </a:solidFill>
              <a:latin typeface="Cambria" panose="02040503050406030204" pitchFamily="18" charset="0"/>
              <a:ea typeface="Cambria" panose="02040503050406030204" pitchFamily="18" charset="0"/>
            </a:rPr>
            <a:t>Prior Information</a:t>
          </a:r>
        </a:p>
      </dgm:t>
    </dgm:pt>
    <dgm:pt modelId="{F80B7440-E9DB-409A-B7B6-DBDB1017F29E}" type="parTrans" cxnId="{0E93CAD5-100A-4860-86BA-6F95A4E15BDB}">
      <dgm:prSet/>
      <dgm:spPr/>
      <dgm:t>
        <a:bodyPr/>
        <a:lstStyle/>
        <a:p>
          <a:endParaRPr lang="en-US">
            <a:solidFill>
              <a:schemeClr val="bg1"/>
            </a:solidFill>
          </a:endParaRPr>
        </a:p>
      </dgm:t>
    </dgm:pt>
    <dgm:pt modelId="{64744656-DD12-45DC-A976-80B52543F4B9}" type="sibTrans" cxnId="{0E93CAD5-100A-4860-86BA-6F95A4E15BDB}">
      <dgm:prSet/>
      <dgm:spPr/>
      <dgm:t>
        <a:bodyPr/>
        <a:lstStyle/>
        <a:p>
          <a:endParaRPr lang="en-US">
            <a:solidFill>
              <a:schemeClr val="bg1"/>
            </a:solidFill>
            <a:latin typeface="Cambria" panose="02040503050406030204" pitchFamily="18" charset="0"/>
            <a:ea typeface="Cambria" panose="02040503050406030204" pitchFamily="18" charset="0"/>
          </a:endParaRPr>
        </a:p>
      </dgm:t>
    </dgm:pt>
    <dgm:pt modelId="{6A8ED72C-36B2-4859-BFFF-12DF72EB6E7E}">
      <dgm:prSet phldrT="[Text]"/>
      <dgm:spPr/>
      <dgm:t>
        <a:bodyPr/>
        <a:lstStyle/>
        <a:p>
          <a:r>
            <a:rPr lang="en-US" dirty="0">
              <a:solidFill>
                <a:schemeClr val="bg1"/>
              </a:solidFill>
              <a:latin typeface="Cambria" panose="02040503050406030204" pitchFamily="18" charset="0"/>
              <a:ea typeface="Cambria" panose="02040503050406030204" pitchFamily="18" charset="0"/>
            </a:rPr>
            <a:t>Posterior Samples by MCMC</a:t>
          </a:r>
        </a:p>
      </dgm:t>
    </dgm:pt>
    <dgm:pt modelId="{3FBA61A3-4443-4065-828F-3C8F58C6D646}" type="parTrans" cxnId="{63B28DDB-B5F4-4B9D-A27A-8D6E0E759C6F}">
      <dgm:prSet/>
      <dgm:spPr/>
      <dgm:t>
        <a:bodyPr/>
        <a:lstStyle/>
        <a:p>
          <a:endParaRPr lang="en-US">
            <a:solidFill>
              <a:schemeClr val="bg1"/>
            </a:solidFill>
          </a:endParaRPr>
        </a:p>
      </dgm:t>
    </dgm:pt>
    <dgm:pt modelId="{11935863-9207-451F-90EE-0A0648B082E5}" type="sibTrans" cxnId="{63B28DDB-B5F4-4B9D-A27A-8D6E0E759C6F}">
      <dgm:prSet/>
      <dgm:spPr/>
      <dgm:t>
        <a:bodyPr/>
        <a:lstStyle/>
        <a:p>
          <a:endParaRPr lang="en-US">
            <a:solidFill>
              <a:schemeClr val="bg1"/>
            </a:solidFill>
            <a:latin typeface="Cambria" panose="02040503050406030204" pitchFamily="18" charset="0"/>
            <a:ea typeface="Cambria" panose="02040503050406030204" pitchFamily="18" charset="0"/>
          </a:endParaRPr>
        </a:p>
      </dgm:t>
    </dgm:pt>
    <dgm:pt modelId="{679220C0-EB0D-4B51-932D-4A6B542AB687}">
      <dgm:prSet phldrT="[Text]"/>
      <dgm:spPr/>
      <dgm:t>
        <a:bodyPr/>
        <a:lstStyle/>
        <a:p>
          <a:r>
            <a:rPr lang="en-US" dirty="0">
              <a:solidFill>
                <a:schemeClr val="bg1"/>
              </a:solidFill>
              <a:latin typeface="Cambria" panose="02040503050406030204" pitchFamily="18" charset="0"/>
              <a:ea typeface="Cambria" panose="02040503050406030204" pitchFamily="18" charset="0"/>
            </a:rPr>
            <a:t>Posterior credible intervals for Variable Selection</a:t>
          </a:r>
        </a:p>
      </dgm:t>
    </dgm:pt>
    <dgm:pt modelId="{16E28B25-70BE-432F-A3AD-FABD64E0AB80}" type="parTrans" cxnId="{90937939-154B-43B3-82C6-4F47F79E602B}">
      <dgm:prSet/>
      <dgm:spPr/>
      <dgm:t>
        <a:bodyPr/>
        <a:lstStyle/>
        <a:p>
          <a:endParaRPr lang="en-US">
            <a:solidFill>
              <a:schemeClr val="bg1"/>
            </a:solidFill>
          </a:endParaRPr>
        </a:p>
      </dgm:t>
    </dgm:pt>
    <dgm:pt modelId="{5B8BB68C-8BCE-4C3D-92EA-F4345B7FAA32}" type="sibTrans" cxnId="{90937939-154B-43B3-82C6-4F47F79E602B}">
      <dgm:prSet/>
      <dgm:spPr/>
      <dgm:t>
        <a:bodyPr/>
        <a:lstStyle/>
        <a:p>
          <a:endParaRPr lang="en-US">
            <a:solidFill>
              <a:schemeClr val="bg1"/>
            </a:solidFill>
            <a:latin typeface="Cambria" panose="02040503050406030204" pitchFamily="18" charset="0"/>
            <a:ea typeface="Cambria" panose="02040503050406030204" pitchFamily="18" charset="0"/>
          </a:endParaRPr>
        </a:p>
      </dgm:t>
    </dgm:pt>
    <dgm:pt modelId="{8878706B-D8AD-4657-A8DA-CC392BF4BFDE}">
      <dgm:prSet phldrT="[Text]"/>
      <dgm:spPr/>
      <dgm:t>
        <a:bodyPr/>
        <a:lstStyle/>
        <a:p>
          <a:r>
            <a:rPr lang="en-US" dirty="0">
              <a:solidFill>
                <a:schemeClr val="bg1"/>
              </a:solidFill>
              <a:latin typeface="Cambria" panose="02040503050406030204" pitchFamily="18" charset="0"/>
              <a:ea typeface="Cambria" panose="02040503050406030204" pitchFamily="18" charset="0"/>
            </a:rPr>
            <a:t>Polya-Gamma Data Augmentation </a:t>
          </a:r>
        </a:p>
      </dgm:t>
    </dgm:pt>
    <dgm:pt modelId="{F3BAC4D1-319C-4664-B3D9-C3351FB3BD7A}" type="parTrans" cxnId="{3DCB92F6-9860-4C10-AD39-9B7594A3B911}">
      <dgm:prSet/>
      <dgm:spPr/>
      <dgm:t>
        <a:bodyPr/>
        <a:lstStyle/>
        <a:p>
          <a:endParaRPr lang="en-US">
            <a:solidFill>
              <a:schemeClr val="bg1"/>
            </a:solidFill>
          </a:endParaRPr>
        </a:p>
      </dgm:t>
    </dgm:pt>
    <dgm:pt modelId="{8FDF179C-8A5E-48DF-9581-D143AEAF5BC3}" type="sibTrans" cxnId="{3DCB92F6-9860-4C10-AD39-9B7594A3B911}">
      <dgm:prSet/>
      <dgm:spPr/>
      <dgm:t>
        <a:bodyPr/>
        <a:lstStyle/>
        <a:p>
          <a:endParaRPr lang="en-US">
            <a:solidFill>
              <a:schemeClr val="bg1"/>
            </a:solidFill>
            <a:latin typeface="Cambria" panose="02040503050406030204" pitchFamily="18" charset="0"/>
            <a:ea typeface="Cambria" panose="02040503050406030204" pitchFamily="18" charset="0"/>
          </a:endParaRPr>
        </a:p>
      </dgm:t>
    </dgm:pt>
    <dgm:pt modelId="{5C36A684-0104-41D1-82B0-42EEECEA7CA8}">
      <dgm:prSet/>
      <dgm:spPr/>
      <dgm:t>
        <a:bodyPr/>
        <a:lstStyle/>
        <a:p>
          <a:r>
            <a:rPr lang="en-US" dirty="0">
              <a:solidFill>
                <a:schemeClr val="bg1"/>
              </a:solidFill>
              <a:latin typeface="Cambria" panose="02040503050406030204" pitchFamily="18" charset="0"/>
              <a:ea typeface="Cambria" panose="02040503050406030204" pitchFamily="18" charset="0"/>
            </a:rPr>
            <a:t>Prediction Performance – Accuracy, Sensitivity, Specificity, Brier Score, AUC-ROC, MSE</a:t>
          </a:r>
        </a:p>
      </dgm:t>
    </dgm:pt>
    <dgm:pt modelId="{EA314995-25F1-47FA-8F52-AD8A42B36102}" type="parTrans" cxnId="{1CE03157-A0AF-4D7D-B40D-E74B4357B4B2}">
      <dgm:prSet/>
      <dgm:spPr/>
      <dgm:t>
        <a:bodyPr/>
        <a:lstStyle/>
        <a:p>
          <a:endParaRPr lang="en-US">
            <a:solidFill>
              <a:schemeClr val="bg1"/>
            </a:solidFill>
          </a:endParaRPr>
        </a:p>
      </dgm:t>
    </dgm:pt>
    <dgm:pt modelId="{C2408344-BE80-4F0C-B2C1-F70D95C2489F}" type="sibTrans" cxnId="{1CE03157-A0AF-4D7D-B40D-E74B4357B4B2}">
      <dgm:prSet/>
      <dgm:spPr/>
      <dgm:t>
        <a:bodyPr/>
        <a:lstStyle/>
        <a:p>
          <a:endParaRPr lang="en-US">
            <a:solidFill>
              <a:schemeClr val="bg1"/>
            </a:solidFill>
          </a:endParaRPr>
        </a:p>
      </dgm:t>
    </dgm:pt>
    <dgm:pt modelId="{6E8FE65D-C59A-4F73-89A0-C8BE387A18DE}" type="pres">
      <dgm:prSet presAssocID="{59C67FD9-680E-458A-B242-AC354A6502F3}" presName="Name0" presStyleCnt="0">
        <dgm:presLayoutVars>
          <dgm:dir/>
          <dgm:resizeHandles val="exact"/>
        </dgm:presLayoutVars>
      </dgm:prSet>
      <dgm:spPr/>
    </dgm:pt>
    <dgm:pt modelId="{6FAA419F-662F-499E-9C6C-0BF1A0607F02}" type="pres">
      <dgm:prSet presAssocID="{42F12B4A-4675-4A2A-A5E6-F24A4B3BB592}" presName="node" presStyleLbl="node1" presStyleIdx="0" presStyleCnt="6">
        <dgm:presLayoutVars>
          <dgm:bulletEnabled val="1"/>
        </dgm:presLayoutVars>
      </dgm:prSet>
      <dgm:spPr/>
    </dgm:pt>
    <dgm:pt modelId="{8318F30A-BBF2-41DA-9372-7FC6372A60FC}" type="pres">
      <dgm:prSet presAssocID="{3800B3C3-764A-4BDF-BA45-F4D16F24F0F8}" presName="sibTrans" presStyleLbl="sibTrans1D1" presStyleIdx="0" presStyleCnt="5"/>
      <dgm:spPr/>
    </dgm:pt>
    <dgm:pt modelId="{E216B114-B0B2-4367-8CB1-C73E6774F88E}" type="pres">
      <dgm:prSet presAssocID="{3800B3C3-764A-4BDF-BA45-F4D16F24F0F8}" presName="connectorText" presStyleLbl="sibTrans1D1" presStyleIdx="0" presStyleCnt="5"/>
      <dgm:spPr/>
    </dgm:pt>
    <dgm:pt modelId="{75797240-2741-4913-B528-F4517F4BC07A}" type="pres">
      <dgm:prSet presAssocID="{8878706B-D8AD-4657-A8DA-CC392BF4BFDE}" presName="node" presStyleLbl="node1" presStyleIdx="1" presStyleCnt="6" custLinFactNeighborX="2214" custLinFactNeighborY="-48">
        <dgm:presLayoutVars>
          <dgm:bulletEnabled val="1"/>
        </dgm:presLayoutVars>
      </dgm:prSet>
      <dgm:spPr/>
    </dgm:pt>
    <dgm:pt modelId="{80680881-66A0-4F2A-A744-F4C3332C2F10}" type="pres">
      <dgm:prSet presAssocID="{8FDF179C-8A5E-48DF-9581-D143AEAF5BC3}" presName="sibTrans" presStyleLbl="sibTrans1D1" presStyleIdx="1" presStyleCnt="5"/>
      <dgm:spPr/>
    </dgm:pt>
    <dgm:pt modelId="{40542AF6-7F13-4CB5-869B-5FA59F97C46E}" type="pres">
      <dgm:prSet presAssocID="{8FDF179C-8A5E-48DF-9581-D143AEAF5BC3}" presName="connectorText" presStyleLbl="sibTrans1D1" presStyleIdx="1" presStyleCnt="5"/>
      <dgm:spPr/>
    </dgm:pt>
    <dgm:pt modelId="{1D3AF607-343B-4B36-AD6E-C768DDB2FFA3}" type="pres">
      <dgm:prSet presAssocID="{CEC8FF6F-AE79-42A3-B2AA-E63C4D109EA3}" presName="node" presStyleLbl="node1" presStyleIdx="2" presStyleCnt="6">
        <dgm:presLayoutVars>
          <dgm:bulletEnabled val="1"/>
        </dgm:presLayoutVars>
      </dgm:prSet>
      <dgm:spPr/>
    </dgm:pt>
    <dgm:pt modelId="{A3C8DB74-70AB-4EA3-8824-99249258CC19}" type="pres">
      <dgm:prSet presAssocID="{64744656-DD12-45DC-A976-80B52543F4B9}" presName="sibTrans" presStyleLbl="sibTrans1D1" presStyleIdx="2" presStyleCnt="5"/>
      <dgm:spPr/>
    </dgm:pt>
    <dgm:pt modelId="{A048A1D8-B685-46D2-80CF-F6FEB98E3E93}" type="pres">
      <dgm:prSet presAssocID="{64744656-DD12-45DC-A976-80B52543F4B9}" presName="connectorText" presStyleLbl="sibTrans1D1" presStyleIdx="2" presStyleCnt="5"/>
      <dgm:spPr/>
    </dgm:pt>
    <dgm:pt modelId="{5CF4CE37-9AA5-4423-B6CD-234F1C76711E}" type="pres">
      <dgm:prSet presAssocID="{6A8ED72C-36B2-4859-BFFF-12DF72EB6E7E}" presName="node" presStyleLbl="node1" presStyleIdx="3" presStyleCnt="6">
        <dgm:presLayoutVars>
          <dgm:bulletEnabled val="1"/>
        </dgm:presLayoutVars>
      </dgm:prSet>
      <dgm:spPr/>
    </dgm:pt>
    <dgm:pt modelId="{D11C5FC4-EA89-4345-B831-1D595C808BD4}" type="pres">
      <dgm:prSet presAssocID="{11935863-9207-451F-90EE-0A0648B082E5}" presName="sibTrans" presStyleLbl="sibTrans1D1" presStyleIdx="3" presStyleCnt="5"/>
      <dgm:spPr/>
    </dgm:pt>
    <dgm:pt modelId="{66753EF2-552B-40FE-BE08-7122DBA44A4B}" type="pres">
      <dgm:prSet presAssocID="{11935863-9207-451F-90EE-0A0648B082E5}" presName="connectorText" presStyleLbl="sibTrans1D1" presStyleIdx="3" presStyleCnt="5"/>
      <dgm:spPr/>
    </dgm:pt>
    <dgm:pt modelId="{E72DBC01-3739-4F3C-B8ED-4405704FF163}" type="pres">
      <dgm:prSet presAssocID="{679220C0-EB0D-4B51-932D-4A6B542AB687}" presName="node" presStyleLbl="node1" presStyleIdx="4" presStyleCnt="6">
        <dgm:presLayoutVars>
          <dgm:bulletEnabled val="1"/>
        </dgm:presLayoutVars>
      </dgm:prSet>
      <dgm:spPr/>
    </dgm:pt>
    <dgm:pt modelId="{00D53ECD-9568-4EE5-A226-228DFB7CBF32}" type="pres">
      <dgm:prSet presAssocID="{5B8BB68C-8BCE-4C3D-92EA-F4345B7FAA32}" presName="sibTrans" presStyleLbl="sibTrans1D1" presStyleIdx="4" presStyleCnt="5"/>
      <dgm:spPr/>
    </dgm:pt>
    <dgm:pt modelId="{3D71C411-7939-4896-A1F4-32F33DA0B991}" type="pres">
      <dgm:prSet presAssocID="{5B8BB68C-8BCE-4C3D-92EA-F4345B7FAA32}" presName="connectorText" presStyleLbl="sibTrans1D1" presStyleIdx="4" presStyleCnt="5"/>
      <dgm:spPr/>
    </dgm:pt>
    <dgm:pt modelId="{9313FEE1-7A8A-41C4-BF0D-8543EA4EC543}" type="pres">
      <dgm:prSet presAssocID="{5C36A684-0104-41D1-82B0-42EEECEA7CA8}" presName="node" presStyleLbl="node1" presStyleIdx="5" presStyleCnt="6">
        <dgm:presLayoutVars>
          <dgm:bulletEnabled val="1"/>
        </dgm:presLayoutVars>
      </dgm:prSet>
      <dgm:spPr/>
    </dgm:pt>
  </dgm:ptLst>
  <dgm:cxnLst>
    <dgm:cxn modelId="{B9C79D0A-BAA0-4DFE-A89D-F4AD7BFA851A}" type="presOf" srcId="{3800B3C3-764A-4BDF-BA45-F4D16F24F0F8}" destId="{E216B114-B0B2-4367-8CB1-C73E6774F88E}" srcOrd="1" destOrd="0" presId="urn:microsoft.com/office/officeart/2005/8/layout/bProcess3"/>
    <dgm:cxn modelId="{1F3B021F-84F2-44D9-96E3-9A91291D43B9}" type="presOf" srcId="{5B8BB68C-8BCE-4C3D-92EA-F4345B7FAA32}" destId="{3D71C411-7939-4896-A1F4-32F33DA0B991}" srcOrd="1" destOrd="0" presId="urn:microsoft.com/office/officeart/2005/8/layout/bProcess3"/>
    <dgm:cxn modelId="{0449661F-C877-4521-956E-AED579932B02}" type="presOf" srcId="{42F12B4A-4675-4A2A-A5E6-F24A4B3BB592}" destId="{6FAA419F-662F-499E-9C6C-0BF1A0607F02}" srcOrd="0" destOrd="0" presId="urn:microsoft.com/office/officeart/2005/8/layout/bProcess3"/>
    <dgm:cxn modelId="{17B8A322-2DC2-437E-B51D-69B8FD2D4F94}" type="presOf" srcId="{3800B3C3-764A-4BDF-BA45-F4D16F24F0F8}" destId="{8318F30A-BBF2-41DA-9372-7FC6372A60FC}" srcOrd="0" destOrd="0" presId="urn:microsoft.com/office/officeart/2005/8/layout/bProcess3"/>
    <dgm:cxn modelId="{90937939-154B-43B3-82C6-4F47F79E602B}" srcId="{59C67FD9-680E-458A-B242-AC354A6502F3}" destId="{679220C0-EB0D-4B51-932D-4A6B542AB687}" srcOrd="4" destOrd="0" parTransId="{16E28B25-70BE-432F-A3AD-FABD64E0AB80}" sibTransId="{5B8BB68C-8BCE-4C3D-92EA-F4345B7FAA32}"/>
    <dgm:cxn modelId="{BAFEF93A-9673-472F-8E0E-B727FA9DF6BE}" type="presOf" srcId="{6A8ED72C-36B2-4859-BFFF-12DF72EB6E7E}" destId="{5CF4CE37-9AA5-4423-B6CD-234F1C76711E}" srcOrd="0" destOrd="0" presId="urn:microsoft.com/office/officeart/2005/8/layout/bProcess3"/>
    <dgm:cxn modelId="{28D5D161-A977-4334-8C7C-03DC4F0BF920}" type="presOf" srcId="{59C67FD9-680E-458A-B242-AC354A6502F3}" destId="{6E8FE65D-C59A-4F73-89A0-C8BE387A18DE}" srcOrd="0" destOrd="0" presId="urn:microsoft.com/office/officeart/2005/8/layout/bProcess3"/>
    <dgm:cxn modelId="{4743764D-6F46-4689-B089-65C0155A3CCD}" type="presOf" srcId="{5C36A684-0104-41D1-82B0-42EEECEA7CA8}" destId="{9313FEE1-7A8A-41C4-BF0D-8543EA4EC543}" srcOrd="0" destOrd="0" presId="urn:microsoft.com/office/officeart/2005/8/layout/bProcess3"/>
    <dgm:cxn modelId="{B746EB73-AA41-48F9-A20C-EAB1E71089C7}" type="presOf" srcId="{679220C0-EB0D-4B51-932D-4A6B542AB687}" destId="{E72DBC01-3739-4F3C-B8ED-4405704FF163}" srcOrd="0" destOrd="0" presId="urn:microsoft.com/office/officeart/2005/8/layout/bProcess3"/>
    <dgm:cxn modelId="{1CE03157-A0AF-4D7D-B40D-E74B4357B4B2}" srcId="{59C67FD9-680E-458A-B242-AC354A6502F3}" destId="{5C36A684-0104-41D1-82B0-42EEECEA7CA8}" srcOrd="5" destOrd="0" parTransId="{EA314995-25F1-47FA-8F52-AD8A42B36102}" sibTransId="{C2408344-BE80-4F0C-B2C1-F70D95C2489F}"/>
    <dgm:cxn modelId="{144EBF58-C577-4536-A261-44F1C55FEFDC}" type="presOf" srcId="{5B8BB68C-8BCE-4C3D-92EA-F4345B7FAA32}" destId="{00D53ECD-9568-4EE5-A226-228DFB7CBF32}" srcOrd="0" destOrd="0" presId="urn:microsoft.com/office/officeart/2005/8/layout/bProcess3"/>
    <dgm:cxn modelId="{43710979-E26F-47C8-8656-D6BB0B8E703A}" type="presOf" srcId="{11935863-9207-451F-90EE-0A0648B082E5}" destId="{D11C5FC4-EA89-4345-B831-1D595C808BD4}" srcOrd="0" destOrd="0" presId="urn:microsoft.com/office/officeart/2005/8/layout/bProcess3"/>
    <dgm:cxn modelId="{58436B59-490E-4146-9858-09BA8E8D744C}" type="presOf" srcId="{8FDF179C-8A5E-48DF-9581-D143AEAF5BC3}" destId="{40542AF6-7F13-4CB5-869B-5FA59F97C46E}" srcOrd="1" destOrd="0" presId="urn:microsoft.com/office/officeart/2005/8/layout/bProcess3"/>
    <dgm:cxn modelId="{29296786-C278-4970-8B5B-74902DCCC91F}" type="presOf" srcId="{CEC8FF6F-AE79-42A3-B2AA-E63C4D109EA3}" destId="{1D3AF607-343B-4B36-AD6E-C768DDB2FFA3}" srcOrd="0" destOrd="0" presId="urn:microsoft.com/office/officeart/2005/8/layout/bProcess3"/>
    <dgm:cxn modelId="{0E3920A6-79C6-4125-9C49-B222D5683156}" srcId="{59C67FD9-680E-458A-B242-AC354A6502F3}" destId="{42F12B4A-4675-4A2A-A5E6-F24A4B3BB592}" srcOrd="0" destOrd="0" parTransId="{D89570FD-3159-42A5-B9F3-D74BE9CCDFFC}" sibTransId="{3800B3C3-764A-4BDF-BA45-F4D16F24F0F8}"/>
    <dgm:cxn modelId="{BA25E9AE-7CBF-4E96-A56F-1AE72B56AC70}" type="presOf" srcId="{64744656-DD12-45DC-A976-80B52543F4B9}" destId="{A048A1D8-B685-46D2-80CF-F6FEB98E3E93}" srcOrd="1" destOrd="0" presId="urn:microsoft.com/office/officeart/2005/8/layout/bProcess3"/>
    <dgm:cxn modelId="{F28473C1-93B6-4915-80B3-DE313217C1BF}" type="presOf" srcId="{8878706B-D8AD-4657-A8DA-CC392BF4BFDE}" destId="{75797240-2741-4913-B528-F4517F4BC07A}" srcOrd="0" destOrd="0" presId="urn:microsoft.com/office/officeart/2005/8/layout/bProcess3"/>
    <dgm:cxn modelId="{E17416D4-C410-4B3F-B5C1-D7D723E1D180}" type="presOf" srcId="{11935863-9207-451F-90EE-0A0648B082E5}" destId="{66753EF2-552B-40FE-BE08-7122DBA44A4B}" srcOrd="1" destOrd="0" presId="urn:microsoft.com/office/officeart/2005/8/layout/bProcess3"/>
    <dgm:cxn modelId="{0E93CAD5-100A-4860-86BA-6F95A4E15BDB}" srcId="{59C67FD9-680E-458A-B242-AC354A6502F3}" destId="{CEC8FF6F-AE79-42A3-B2AA-E63C4D109EA3}" srcOrd="2" destOrd="0" parTransId="{F80B7440-E9DB-409A-B7B6-DBDB1017F29E}" sibTransId="{64744656-DD12-45DC-A976-80B52543F4B9}"/>
    <dgm:cxn modelId="{63B28DDB-B5F4-4B9D-A27A-8D6E0E759C6F}" srcId="{59C67FD9-680E-458A-B242-AC354A6502F3}" destId="{6A8ED72C-36B2-4859-BFFF-12DF72EB6E7E}" srcOrd="3" destOrd="0" parTransId="{3FBA61A3-4443-4065-828F-3C8F58C6D646}" sibTransId="{11935863-9207-451F-90EE-0A0648B082E5}"/>
    <dgm:cxn modelId="{0E28DFE4-F069-41BC-B5BF-F2ED2B315848}" type="presOf" srcId="{64744656-DD12-45DC-A976-80B52543F4B9}" destId="{A3C8DB74-70AB-4EA3-8824-99249258CC19}" srcOrd="0" destOrd="0" presId="urn:microsoft.com/office/officeart/2005/8/layout/bProcess3"/>
    <dgm:cxn modelId="{8BBD8AF6-BCF0-49F7-947D-63F6CFA1E378}" type="presOf" srcId="{8FDF179C-8A5E-48DF-9581-D143AEAF5BC3}" destId="{80680881-66A0-4F2A-A744-F4C3332C2F10}" srcOrd="0" destOrd="0" presId="urn:microsoft.com/office/officeart/2005/8/layout/bProcess3"/>
    <dgm:cxn modelId="{3DCB92F6-9860-4C10-AD39-9B7594A3B911}" srcId="{59C67FD9-680E-458A-B242-AC354A6502F3}" destId="{8878706B-D8AD-4657-A8DA-CC392BF4BFDE}" srcOrd="1" destOrd="0" parTransId="{F3BAC4D1-319C-4664-B3D9-C3351FB3BD7A}" sibTransId="{8FDF179C-8A5E-48DF-9581-D143AEAF5BC3}"/>
    <dgm:cxn modelId="{C42D7542-4080-4AB1-B029-A7C8846A6E94}" type="presParOf" srcId="{6E8FE65D-C59A-4F73-89A0-C8BE387A18DE}" destId="{6FAA419F-662F-499E-9C6C-0BF1A0607F02}" srcOrd="0" destOrd="0" presId="urn:microsoft.com/office/officeart/2005/8/layout/bProcess3"/>
    <dgm:cxn modelId="{BC482185-9CB4-4901-BEC2-C1E0520F69B1}" type="presParOf" srcId="{6E8FE65D-C59A-4F73-89A0-C8BE387A18DE}" destId="{8318F30A-BBF2-41DA-9372-7FC6372A60FC}" srcOrd="1" destOrd="0" presId="urn:microsoft.com/office/officeart/2005/8/layout/bProcess3"/>
    <dgm:cxn modelId="{61CC97D9-F4A1-4449-B837-11870E920C0D}" type="presParOf" srcId="{8318F30A-BBF2-41DA-9372-7FC6372A60FC}" destId="{E216B114-B0B2-4367-8CB1-C73E6774F88E}" srcOrd="0" destOrd="0" presId="urn:microsoft.com/office/officeart/2005/8/layout/bProcess3"/>
    <dgm:cxn modelId="{FA822464-EBFD-42CA-9ED0-A4438D36FC9B}" type="presParOf" srcId="{6E8FE65D-C59A-4F73-89A0-C8BE387A18DE}" destId="{75797240-2741-4913-B528-F4517F4BC07A}" srcOrd="2" destOrd="0" presId="urn:microsoft.com/office/officeart/2005/8/layout/bProcess3"/>
    <dgm:cxn modelId="{DB2C51F2-FB9A-4DDE-B6D9-86CF2183DA69}" type="presParOf" srcId="{6E8FE65D-C59A-4F73-89A0-C8BE387A18DE}" destId="{80680881-66A0-4F2A-A744-F4C3332C2F10}" srcOrd="3" destOrd="0" presId="urn:microsoft.com/office/officeart/2005/8/layout/bProcess3"/>
    <dgm:cxn modelId="{0D47FCC6-3745-480B-B19B-5E6032694AEB}" type="presParOf" srcId="{80680881-66A0-4F2A-A744-F4C3332C2F10}" destId="{40542AF6-7F13-4CB5-869B-5FA59F97C46E}" srcOrd="0" destOrd="0" presId="urn:microsoft.com/office/officeart/2005/8/layout/bProcess3"/>
    <dgm:cxn modelId="{DBF10343-47C6-4C12-A6BD-9F73697AD700}" type="presParOf" srcId="{6E8FE65D-C59A-4F73-89A0-C8BE387A18DE}" destId="{1D3AF607-343B-4B36-AD6E-C768DDB2FFA3}" srcOrd="4" destOrd="0" presId="urn:microsoft.com/office/officeart/2005/8/layout/bProcess3"/>
    <dgm:cxn modelId="{4ED593C7-6D08-4875-B1D9-6D621E9E0B13}" type="presParOf" srcId="{6E8FE65D-C59A-4F73-89A0-C8BE387A18DE}" destId="{A3C8DB74-70AB-4EA3-8824-99249258CC19}" srcOrd="5" destOrd="0" presId="urn:microsoft.com/office/officeart/2005/8/layout/bProcess3"/>
    <dgm:cxn modelId="{4F48F64A-B737-4074-8CD8-37DC4E859655}" type="presParOf" srcId="{A3C8DB74-70AB-4EA3-8824-99249258CC19}" destId="{A048A1D8-B685-46D2-80CF-F6FEB98E3E93}" srcOrd="0" destOrd="0" presId="urn:microsoft.com/office/officeart/2005/8/layout/bProcess3"/>
    <dgm:cxn modelId="{AC1C86EF-E076-4439-AF26-2EE540C95DAC}" type="presParOf" srcId="{6E8FE65D-C59A-4F73-89A0-C8BE387A18DE}" destId="{5CF4CE37-9AA5-4423-B6CD-234F1C76711E}" srcOrd="6" destOrd="0" presId="urn:microsoft.com/office/officeart/2005/8/layout/bProcess3"/>
    <dgm:cxn modelId="{65C941B3-2771-4ECA-A6D6-957CAA36E7B3}" type="presParOf" srcId="{6E8FE65D-C59A-4F73-89A0-C8BE387A18DE}" destId="{D11C5FC4-EA89-4345-B831-1D595C808BD4}" srcOrd="7" destOrd="0" presId="urn:microsoft.com/office/officeart/2005/8/layout/bProcess3"/>
    <dgm:cxn modelId="{808356E3-2158-459B-BD29-6D458B058DA7}" type="presParOf" srcId="{D11C5FC4-EA89-4345-B831-1D595C808BD4}" destId="{66753EF2-552B-40FE-BE08-7122DBA44A4B}" srcOrd="0" destOrd="0" presId="urn:microsoft.com/office/officeart/2005/8/layout/bProcess3"/>
    <dgm:cxn modelId="{D363FC6D-7F27-4AE6-AC35-BD0353EA91AD}" type="presParOf" srcId="{6E8FE65D-C59A-4F73-89A0-C8BE387A18DE}" destId="{E72DBC01-3739-4F3C-B8ED-4405704FF163}" srcOrd="8" destOrd="0" presId="urn:microsoft.com/office/officeart/2005/8/layout/bProcess3"/>
    <dgm:cxn modelId="{DA7F4D2D-8370-4629-A5B0-305241AD5013}" type="presParOf" srcId="{6E8FE65D-C59A-4F73-89A0-C8BE387A18DE}" destId="{00D53ECD-9568-4EE5-A226-228DFB7CBF32}" srcOrd="9" destOrd="0" presId="urn:microsoft.com/office/officeart/2005/8/layout/bProcess3"/>
    <dgm:cxn modelId="{A1A49489-3E03-4000-A205-9FF7AE800439}" type="presParOf" srcId="{00D53ECD-9568-4EE5-A226-228DFB7CBF32}" destId="{3D71C411-7939-4896-A1F4-32F33DA0B991}" srcOrd="0" destOrd="0" presId="urn:microsoft.com/office/officeart/2005/8/layout/bProcess3"/>
    <dgm:cxn modelId="{28AFB7CD-AF97-4BAA-8463-214A37EC8D0F}" type="presParOf" srcId="{6E8FE65D-C59A-4F73-89A0-C8BE387A18DE}" destId="{9313FEE1-7A8A-41C4-BF0D-8543EA4EC543}"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575872-2843-4E4B-95C3-77550DDD6A81}" type="doc">
      <dgm:prSet loTypeId="urn:microsoft.com/office/officeart/2005/8/layout/hProcess9" loCatId="process" qsTypeId="urn:microsoft.com/office/officeart/2005/8/quickstyle/simple1" qsCatId="simple" csTypeId="urn:microsoft.com/office/officeart/2005/8/colors/accent1_2" csCatId="accent1" phldr="1"/>
      <dgm:spPr/>
    </dgm:pt>
    <dgm:pt modelId="{6FA58E99-AE3F-4012-A963-61E6F2B3CFE2}">
      <dgm:prSet phldrT="[Text]"/>
      <dgm:spPr/>
      <dgm:t>
        <a:bodyPr/>
        <a:lstStyle/>
        <a:p>
          <a:r>
            <a:rPr lang="en-US" dirty="0">
              <a:solidFill>
                <a:schemeClr val="bg1"/>
              </a:solidFill>
            </a:rPr>
            <a:t>Data</a:t>
          </a:r>
        </a:p>
      </dgm:t>
    </dgm:pt>
    <dgm:pt modelId="{CBCCA1C4-5583-4E24-96B1-6834D503ECF5}" type="parTrans" cxnId="{965D3FB3-9BED-4B3B-A3B7-142A11F30221}">
      <dgm:prSet/>
      <dgm:spPr/>
      <dgm:t>
        <a:bodyPr/>
        <a:lstStyle/>
        <a:p>
          <a:endParaRPr lang="en-US">
            <a:solidFill>
              <a:schemeClr val="bg1"/>
            </a:solidFill>
          </a:endParaRPr>
        </a:p>
      </dgm:t>
    </dgm:pt>
    <dgm:pt modelId="{81E1E0B0-8730-47E7-A1D7-16A2F46ED520}" type="sibTrans" cxnId="{965D3FB3-9BED-4B3B-A3B7-142A11F30221}">
      <dgm:prSet/>
      <dgm:spPr/>
      <dgm:t>
        <a:bodyPr/>
        <a:lstStyle/>
        <a:p>
          <a:endParaRPr lang="en-US">
            <a:solidFill>
              <a:schemeClr val="bg1"/>
            </a:solidFill>
          </a:endParaRPr>
        </a:p>
      </dgm:t>
    </dgm:pt>
    <dgm:pt modelId="{8B415964-B7C3-47BB-9390-8AD8E3C341BC}">
      <dgm:prSet phldrT="[Text]"/>
      <dgm:spPr/>
      <dgm:t>
        <a:bodyPr/>
        <a:lstStyle/>
        <a:p>
          <a:r>
            <a:rPr lang="en-US" dirty="0">
              <a:solidFill>
                <a:schemeClr val="bg1"/>
              </a:solidFill>
            </a:rPr>
            <a:t>Training &amp; Test Data</a:t>
          </a:r>
        </a:p>
      </dgm:t>
    </dgm:pt>
    <dgm:pt modelId="{3D9CC64F-35FC-4116-A0E5-E18996740A1A}" type="parTrans" cxnId="{323F9CE0-A1B9-45D8-BBE1-5AA9A3A75F70}">
      <dgm:prSet/>
      <dgm:spPr/>
      <dgm:t>
        <a:bodyPr/>
        <a:lstStyle/>
        <a:p>
          <a:endParaRPr lang="en-US">
            <a:solidFill>
              <a:schemeClr val="bg1"/>
            </a:solidFill>
          </a:endParaRPr>
        </a:p>
      </dgm:t>
    </dgm:pt>
    <dgm:pt modelId="{430003F2-2843-40D5-B058-8168D4FE79D8}" type="sibTrans" cxnId="{323F9CE0-A1B9-45D8-BBE1-5AA9A3A75F70}">
      <dgm:prSet/>
      <dgm:spPr/>
      <dgm:t>
        <a:bodyPr/>
        <a:lstStyle/>
        <a:p>
          <a:endParaRPr lang="en-US">
            <a:solidFill>
              <a:schemeClr val="bg1"/>
            </a:solidFill>
          </a:endParaRPr>
        </a:p>
      </dgm:t>
    </dgm:pt>
    <dgm:pt modelId="{B7597225-2640-49C8-8F1E-83E46A41281B}">
      <dgm:prSet phldrT="[Text]"/>
      <dgm:spPr/>
      <dgm:t>
        <a:bodyPr/>
        <a:lstStyle/>
        <a:p>
          <a:r>
            <a:rPr lang="en-US" dirty="0">
              <a:solidFill>
                <a:schemeClr val="bg1"/>
              </a:solidFill>
            </a:rPr>
            <a:t>Fit the models with Training Data</a:t>
          </a:r>
        </a:p>
      </dgm:t>
    </dgm:pt>
    <dgm:pt modelId="{AE90AAE4-6110-47F6-A03D-DF3AFA0DF1A0}" type="parTrans" cxnId="{3E93419A-1545-4CE2-9A51-4C88FB9A51E0}">
      <dgm:prSet/>
      <dgm:spPr/>
      <dgm:t>
        <a:bodyPr/>
        <a:lstStyle/>
        <a:p>
          <a:endParaRPr lang="en-US">
            <a:solidFill>
              <a:schemeClr val="bg1"/>
            </a:solidFill>
          </a:endParaRPr>
        </a:p>
      </dgm:t>
    </dgm:pt>
    <dgm:pt modelId="{7D5D15C1-7279-4B9F-A96C-20EDC150148F}" type="sibTrans" cxnId="{3E93419A-1545-4CE2-9A51-4C88FB9A51E0}">
      <dgm:prSet/>
      <dgm:spPr/>
      <dgm:t>
        <a:bodyPr/>
        <a:lstStyle/>
        <a:p>
          <a:endParaRPr lang="en-US">
            <a:solidFill>
              <a:schemeClr val="bg1"/>
            </a:solidFill>
          </a:endParaRPr>
        </a:p>
      </dgm:t>
    </dgm:pt>
    <dgm:pt modelId="{CE21C853-32FE-49A3-A052-E08367F57AC0}">
      <dgm:prSet/>
      <dgm:spPr/>
      <dgm:t>
        <a:bodyPr/>
        <a:lstStyle/>
        <a:p>
          <a:r>
            <a:rPr lang="en-US" dirty="0">
              <a:solidFill>
                <a:schemeClr val="bg1"/>
              </a:solidFill>
            </a:rPr>
            <a:t>Predict response with test data</a:t>
          </a:r>
        </a:p>
      </dgm:t>
    </dgm:pt>
    <dgm:pt modelId="{0EE2831E-561F-41A3-AADC-3C08B678C8C7}" type="parTrans" cxnId="{6053DAE6-FE68-4CF9-A06D-BB3B25244170}">
      <dgm:prSet/>
      <dgm:spPr/>
      <dgm:t>
        <a:bodyPr/>
        <a:lstStyle/>
        <a:p>
          <a:endParaRPr lang="en-US">
            <a:solidFill>
              <a:schemeClr val="bg1"/>
            </a:solidFill>
          </a:endParaRPr>
        </a:p>
      </dgm:t>
    </dgm:pt>
    <dgm:pt modelId="{42FDFB10-9F30-4816-85BB-10CEE185FD1C}" type="sibTrans" cxnId="{6053DAE6-FE68-4CF9-A06D-BB3B25244170}">
      <dgm:prSet/>
      <dgm:spPr/>
      <dgm:t>
        <a:bodyPr/>
        <a:lstStyle/>
        <a:p>
          <a:endParaRPr lang="en-US">
            <a:solidFill>
              <a:schemeClr val="bg1"/>
            </a:solidFill>
          </a:endParaRPr>
        </a:p>
      </dgm:t>
    </dgm:pt>
    <dgm:pt modelId="{AE00CBDE-31C2-4570-B45F-E634D0C22C5E}">
      <dgm:prSet/>
      <dgm:spPr/>
      <dgm:t>
        <a:bodyPr/>
        <a:lstStyle/>
        <a:p>
          <a:r>
            <a:rPr lang="en-US" dirty="0">
              <a:solidFill>
                <a:schemeClr val="bg1"/>
              </a:solidFill>
            </a:rPr>
            <a:t>Prediction Intervals for variable selection</a:t>
          </a:r>
        </a:p>
      </dgm:t>
    </dgm:pt>
    <dgm:pt modelId="{70D73149-506B-4EA8-964F-E5AC0D7ACF66}" type="parTrans" cxnId="{ACCD131E-109F-4CE2-B7F3-3C2651CF51C3}">
      <dgm:prSet/>
      <dgm:spPr/>
      <dgm:t>
        <a:bodyPr/>
        <a:lstStyle/>
        <a:p>
          <a:endParaRPr lang="en-US">
            <a:solidFill>
              <a:schemeClr val="bg1"/>
            </a:solidFill>
          </a:endParaRPr>
        </a:p>
      </dgm:t>
    </dgm:pt>
    <dgm:pt modelId="{F472AFB3-2729-4053-9DBE-89F4BE4CB631}" type="sibTrans" cxnId="{ACCD131E-109F-4CE2-B7F3-3C2651CF51C3}">
      <dgm:prSet/>
      <dgm:spPr/>
      <dgm:t>
        <a:bodyPr/>
        <a:lstStyle/>
        <a:p>
          <a:endParaRPr lang="en-US">
            <a:solidFill>
              <a:schemeClr val="bg1"/>
            </a:solidFill>
          </a:endParaRPr>
        </a:p>
      </dgm:t>
    </dgm:pt>
    <dgm:pt modelId="{FC77DF80-8D9F-4A52-9FA7-4D9982045E56}">
      <dgm:prSet/>
      <dgm:spPr/>
      <dgm:t>
        <a:bodyPr/>
        <a:lstStyle/>
        <a:p>
          <a:r>
            <a:rPr lang="en-US" dirty="0">
              <a:solidFill>
                <a:schemeClr val="bg1"/>
              </a:solidFill>
            </a:rPr>
            <a:t>Accuracy, Sensitivity, Specificy, AUC-ROC for prediction</a:t>
          </a:r>
        </a:p>
      </dgm:t>
    </dgm:pt>
    <dgm:pt modelId="{234D32C4-3AC1-474C-AC1C-5CA3B44E8478}" type="parTrans" cxnId="{DFFD889E-49F8-4EE4-A8E7-891D21D2E077}">
      <dgm:prSet/>
      <dgm:spPr/>
      <dgm:t>
        <a:bodyPr/>
        <a:lstStyle/>
        <a:p>
          <a:endParaRPr lang="en-US">
            <a:solidFill>
              <a:schemeClr val="bg1"/>
            </a:solidFill>
          </a:endParaRPr>
        </a:p>
      </dgm:t>
    </dgm:pt>
    <dgm:pt modelId="{E564AD8F-9848-41E5-97AF-97972C8E667C}" type="sibTrans" cxnId="{DFFD889E-49F8-4EE4-A8E7-891D21D2E077}">
      <dgm:prSet/>
      <dgm:spPr/>
      <dgm:t>
        <a:bodyPr/>
        <a:lstStyle/>
        <a:p>
          <a:endParaRPr lang="en-US">
            <a:solidFill>
              <a:schemeClr val="bg1"/>
            </a:solidFill>
          </a:endParaRPr>
        </a:p>
      </dgm:t>
    </dgm:pt>
    <dgm:pt modelId="{ED100842-423D-4AC8-B0F6-4D192B2B71F9}" type="pres">
      <dgm:prSet presAssocID="{58575872-2843-4E4B-95C3-77550DDD6A81}" presName="CompostProcess" presStyleCnt="0">
        <dgm:presLayoutVars>
          <dgm:dir/>
          <dgm:resizeHandles val="exact"/>
        </dgm:presLayoutVars>
      </dgm:prSet>
      <dgm:spPr/>
    </dgm:pt>
    <dgm:pt modelId="{A3420AEB-AF50-46C4-8066-C31A34F198D2}" type="pres">
      <dgm:prSet presAssocID="{58575872-2843-4E4B-95C3-77550DDD6A81}" presName="arrow" presStyleLbl="bgShp" presStyleIdx="0" presStyleCnt="1"/>
      <dgm:spPr/>
    </dgm:pt>
    <dgm:pt modelId="{248D5861-9B88-458F-8784-48D513C5E358}" type="pres">
      <dgm:prSet presAssocID="{58575872-2843-4E4B-95C3-77550DDD6A81}" presName="linearProcess" presStyleCnt="0"/>
      <dgm:spPr/>
    </dgm:pt>
    <dgm:pt modelId="{D7BBD7DB-59E5-413D-A953-8EF8D0F42057}" type="pres">
      <dgm:prSet presAssocID="{6FA58E99-AE3F-4012-A963-61E6F2B3CFE2}" presName="textNode" presStyleLbl="node1" presStyleIdx="0" presStyleCnt="6">
        <dgm:presLayoutVars>
          <dgm:bulletEnabled val="1"/>
        </dgm:presLayoutVars>
      </dgm:prSet>
      <dgm:spPr/>
    </dgm:pt>
    <dgm:pt modelId="{3131AD21-30A9-4001-AD48-529895EA3423}" type="pres">
      <dgm:prSet presAssocID="{81E1E0B0-8730-47E7-A1D7-16A2F46ED520}" presName="sibTrans" presStyleCnt="0"/>
      <dgm:spPr/>
    </dgm:pt>
    <dgm:pt modelId="{743F7841-68A5-483C-A531-8AA7E1BF92E7}" type="pres">
      <dgm:prSet presAssocID="{8B415964-B7C3-47BB-9390-8AD8E3C341BC}" presName="textNode" presStyleLbl="node1" presStyleIdx="1" presStyleCnt="6">
        <dgm:presLayoutVars>
          <dgm:bulletEnabled val="1"/>
        </dgm:presLayoutVars>
      </dgm:prSet>
      <dgm:spPr/>
    </dgm:pt>
    <dgm:pt modelId="{0589B440-A571-4AB7-B273-54769F5F02B3}" type="pres">
      <dgm:prSet presAssocID="{430003F2-2843-40D5-B058-8168D4FE79D8}" presName="sibTrans" presStyleCnt="0"/>
      <dgm:spPr/>
    </dgm:pt>
    <dgm:pt modelId="{2CB680D2-710F-4564-8606-43244A6A1B2F}" type="pres">
      <dgm:prSet presAssocID="{B7597225-2640-49C8-8F1E-83E46A41281B}" presName="textNode" presStyleLbl="node1" presStyleIdx="2" presStyleCnt="6">
        <dgm:presLayoutVars>
          <dgm:bulletEnabled val="1"/>
        </dgm:presLayoutVars>
      </dgm:prSet>
      <dgm:spPr/>
    </dgm:pt>
    <dgm:pt modelId="{4DE1F721-7317-434E-908E-D92CABB63000}" type="pres">
      <dgm:prSet presAssocID="{7D5D15C1-7279-4B9F-A96C-20EDC150148F}" presName="sibTrans" presStyleCnt="0"/>
      <dgm:spPr/>
    </dgm:pt>
    <dgm:pt modelId="{CF941EDB-682B-40A1-9D91-1915E388DBC8}" type="pres">
      <dgm:prSet presAssocID="{CE21C853-32FE-49A3-A052-E08367F57AC0}" presName="textNode" presStyleLbl="node1" presStyleIdx="3" presStyleCnt="6">
        <dgm:presLayoutVars>
          <dgm:bulletEnabled val="1"/>
        </dgm:presLayoutVars>
      </dgm:prSet>
      <dgm:spPr/>
    </dgm:pt>
    <dgm:pt modelId="{BF99706C-5296-4837-AFD3-89191B6F5449}" type="pres">
      <dgm:prSet presAssocID="{42FDFB10-9F30-4816-85BB-10CEE185FD1C}" presName="sibTrans" presStyleCnt="0"/>
      <dgm:spPr/>
    </dgm:pt>
    <dgm:pt modelId="{296973C6-4930-4358-A2B0-51078D27D2DC}" type="pres">
      <dgm:prSet presAssocID="{AE00CBDE-31C2-4570-B45F-E634D0C22C5E}" presName="textNode" presStyleLbl="node1" presStyleIdx="4" presStyleCnt="6">
        <dgm:presLayoutVars>
          <dgm:bulletEnabled val="1"/>
        </dgm:presLayoutVars>
      </dgm:prSet>
      <dgm:spPr/>
    </dgm:pt>
    <dgm:pt modelId="{1AE05BC0-B05D-4915-A7F3-A11C2399B798}" type="pres">
      <dgm:prSet presAssocID="{F472AFB3-2729-4053-9DBE-89F4BE4CB631}" presName="sibTrans" presStyleCnt="0"/>
      <dgm:spPr/>
    </dgm:pt>
    <dgm:pt modelId="{69CD322A-2F39-470E-B9EC-4B7D07F9324E}" type="pres">
      <dgm:prSet presAssocID="{FC77DF80-8D9F-4A52-9FA7-4D9982045E56}" presName="textNode" presStyleLbl="node1" presStyleIdx="5" presStyleCnt="6">
        <dgm:presLayoutVars>
          <dgm:bulletEnabled val="1"/>
        </dgm:presLayoutVars>
      </dgm:prSet>
      <dgm:spPr/>
    </dgm:pt>
  </dgm:ptLst>
  <dgm:cxnLst>
    <dgm:cxn modelId="{C67E3F16-40EF-4A61-95EB-70283ACCE3CC}" type="presOf" srcId="{CE21C853-32FE-49A3-A052-E08367F57AC0}" destId="{CF941EDB-682B-40A1-9D91-1915E388DBC8}" srcOrd="0" destOrd="0" presId="urn:microsoft.com/office/officeart/2005/8/layout/hProcess9"/>
    <dgm:cxn modelId="{ACCD131E-109F-4CE2-B7F3-3C2651CF51C3}" srcId="{58575872-2843-4E4B-95C3-77550DDD6A81}" destId="{AE00CBDE-31C2-4570-B45F-E634D0C22C5E}" srcOrd="4" destOrd="0" parTransId="{70D73149-506B-4EA8-964F-E5AC0D7ACF66}" sibTransId="{F472AFB3-2729-4053-9DBE-89F4BE4CB631}"/>
    <dgm:cxn modelId="{38115560-FD82-41A0-A409-4091C61B6AAB}" type="presOf" srcId="{8B415964-B7C3-47BB-9390-8AD8E3C341BC}" destId="{743F7841-68A5-483C-A531-8AA7E1BF92E7}" srcOrd="0" destOrd="0" presId="urn:microsoft.com/office/officeart/2005/8/layout/hProcess9"/>
    <dgm:cxn modelId="{9F85C963-67C8-42EB-95F5-A3B145C11D4F}" type="presOf" srcId="{B7597225-2640-49C8-8F1E-83E46A41281B}" destId="{2CB680D2-710F-4564-8606-43244A6A1B2F}" srcOrd="0" destOrd="0" presId="urn:microsoft.com/office/officeart/2005/8/layout/hProcess9"/>
    <dgm:cxn modelId="{669EF766-71CE-445E-A7A5-0BEAE0D2595E}" type="presOf" srcId="{AE00CBDE-31C2-4570-B45F-E634D0C22C5E}" destId="{296973C6-4930-4358-A2B0-51078D27D2DC}" srcOrd="0" destOrd="0" presId="urn:microsoft.com/office/officeart/2005/8/layout/hProcess9"/>
    <dgm:cxn modelId="{0B752557-75A5-419D-B0CC-227E1C67D53D}" type="presOf" srcId="{FC77DF80-8D9F-4A52-9FA7-4D9982045E56}" destId="{69CD322A-2F39-470E-B9EC-4B7D07F9324E}" srcOrd="0" destOrd="0" presId="urn:microsoft.com/office/officeart/2005/8/layout/hProcess9"/>
    <dgm:cxn modelId="{C614C582-8617-4D7A-A4EB-388AEC329BAA}" type="presOf" srcId="{58575872-2843-4E4B-95C3-77550DDD6A81}" destId="{ED100842-423D-4AC8-B0F6-4D192B2B71F9}" srcOrd="0" destOrd="0" presId="urn:microsoft.com/office/officeart/2005/8/layout/hProcess9"/>
    <dgm:cxn modelId="{436BCD93-511B-4AE7-9972-03D2E1863C84}" type="presOf" srcId="{6FA58E99-AE3F-4012-A963-61E6F2B3CFE2}" destId="{D7BBD7DB-59E5-413D-A953-8EF8D0F42057}" srcOrd="0" destOrd="0" presId="urn:microsoft.com/office/officeart/2005/8/layout/hProcess9"/>
    <dgm:cxn modelId="{3E93419A-1545-4CE2-9A51-4C88FB9A51E0}" srcId="{58575872-2843-4E4B-95C3-77550DDD6A81}" destId="{B7597225-2640-49C8-8F1E-83E46A41281B}" srcOrd="2" destOrd="0" parTransId="{AE90AAE4-6110-47F6-A03D-DF3AFA0DF1A0}" sibTransId="{7D5D15C1-7279-4B9F-A96C-20EDC150148F}"/>
    <dgm:cxn modelId="{DFFD889E-49F8-4EE4-A8E7-891D21D2E077}" srcId="{58575872-2843-4E4B-95C3-77550DDD6A81}" destId="{FC77DF80-8D9F-4A52-9FA7-4D9982045E56}" srcOrd="5" destOrd="0" parTransId="{234D32C4-3AC1-474C-AC1C-5CA3B44E8478}" sibTransId="{E564AD8F-9848-41E5-97AF-97972C8E667C}"/>
    <dgm:cxn modelId="{965D3FB3-9BED-4B3B-A3B7-142A11F30221}" srcId="{58575872-2843-4E4B-95C3-77550DDD6A81}" destId="{6FA58E99-AE3F-4012-A963-61E6F2B3CFE2}" srcOrd="0" destOrd="0" parTransId="{CBCCA1C4-5583-4E24-96B1-6834D503ECF5}" sibTransId="{81E1E0B0-8730-47E7-A1D7-16A2F46ED520}"/>
    <dgm:cxn modelId="{323F9CE0-A1B9-45D8-BBE1-5AA9A3A75F70}" srcId="{58575872-2843-4E4B-95C3-77550DDD6A81}" destId="{8B415964-B7C3-47BB-9390-8AD8E3C341BC}" srcOrd="1" destOrd="0" parTransId="{3D9CC64F-35FC-4116-A0E5-E18996740A1A}" sibTransId="{430003F2-2843-40D5-B058-8168D4FE79D8}"/>
    <dgm:cxn modelId="{6053DAE6-FE68-4CF9-A06D-BB3B25244170}" srcId="{58575872-2843-4E4B-95C3-77550DDD6A81}" destId="{CE21C853-32FE-49A3-A052-E08367F57AC0}" srcOrd="3" destOrd="0" parTransId="{0EE2831E-561F-41A3-AADC-3C08B678C8C7}" sibTransId="{42FDFB10-9F30-4816-85BB-10CEE185FD1C}"/>
    <dgm:cxn modelId="{648FA879-11A4-4144-8610-C597FA7FB803}" type="presParOf" srcId="{ED100842-423D-4AC8-B0F6-4D192B2B71F9}" destId="{A3420AEB-AF50-46C4-8066-C31A34F198D2}" srcOrd="0" destOrd="0" presId="urn:microsoft.com/office/officeart/2005/8/layout/hProcess9"/>
    <dgm:cxn modelId="{D895C2DE-CC0D-4804-9E6A-C708273D457E}" type="presParOf" srcId="{ED100842-423D-4AC8-B0F6-4D192B2B71F9}" destId="{248D5861-9B88-458F-8784-48D513C5E358}" srcOrd="1" destOrd="0" presId="urn:microsoft.com/office/officeart/2005/8/layout/hProcess9"/>
    <dgm:cxn modelId="{7ACD31A6-D917-4167-B590-A72642CD5B74}" type="presParOf" srcId="{248D5861-9B88-458F-8784-48D513C5E358}" destId="{D7BBD7DB-59E5-413D-A953-8EF8D0F42057}" srcOrd="0" destOrd="0" presId="urn:microsoft.com/office/officeart/2005/8/layout/hProcess9"/>
    <dgm:cxn modelId="{FCAFFA33-2AC7-41DF-9C0D-BCF6D2772E0D}" type="presParOf" srcId="{248D5861-9B88-458F-8784-48D513C5E358}" destId="{3131AD21-30A9-4001-AD48-529895EA3423}" srcOrd="1" destOrd="0" presId="urn:microsoft.com/office/officeart/2005/8/layout/hProcess9"/>
    <dgm:cxn modelId="{3EA10469-124D-43A4-829C-8C1982692F2A}" type="presParOf" srcId="{248D5861-9B88-458F-8784-48D513C5E358}" destId="{743F7841-68A5-483C-A531-8AA7E1BF92E7}" srcOrd="2" destOrd="0" presId="urn:microsoft.com/office/officeart/2005/8/layout/hProcess9"/>
    <dgm:cxn modelId="{C5535980-7D71-4A51-A537-66836E3F8C8B}" type="presParOf" srcId="{248D5861-9B88-458F-8784-48D513C5E358}" destId="{0589B440-A571-4AB7-B273-54769F5F02B3}" srcOrd="3" destOrd="0" presId="urn:microsoft.com/office/officeart/2005/8/layout/hProcess9"/>
    <dgm:cxn modelId="{51CA3F31-35D2-4CF0-A76A-84A399F5BF86}" type="presParOf" srcId="{248D5861-9B88-458F-8784-48D513C5E358}" destId="{2CB680D2-710F-4564-8606-43244A6A1B2F}" srcOrd="4" destOrd="0" presId="urn:microsoft.com/office/officeart/2005/8/layout/hProcess9"/>
    <dgm:cxn modelId="{6EB316C5-8498-4529-996B-4A1E7BF46833}" type="presParOf" srcId="{248D5861-9B88-458F-8784-48D513C5E358}" destId="{4DE1F721-7317-434E-908E-D92CABB63000}" srcOrd="5" destOrd="0" presId="urn:microsoft.com/office/officeart/2005/8/layout/hProcess9"/>
    <dgm:cxn modelId="{99A11F37-E6E9-4130-8E2F-31C0697D7270}" type="presParOf" srcId="{248D5861-9B88-458F-8784-48D513C5E358}" destId="{CF941EDB-682B-40A1-9D91-1915E388DBC8}" srcOrd="6" destOrd="0" presId="urn:microsoft.com/office/officeart/2005/8/layout/hProcess9"/>
    <dgm:cxn modelId="{D83E1F7C-9C60-48C5-A6F3-86010A3F9E5A}" type="presParOf" srcId="{248D5861-9B88-458F-8784-48D513C5E358}" destId="{BF99706C-5296-4837-AFD3-89191B6F5449}" srcOrd="7" destOrd="0" presId="urn:microsoft.com/office/officeart/2005/8/layout/hProcess9"/>
    <dgm:cxn modelId="{8A8BA579-47E3-4631-8FFF-A1FF12409A83}" type="presParOf" srcId="{248D5861-9B88-458F-8784-48D513C5E358}" destId="{296973C6-4930-4358-A2B0-51078D27D2DC}" srcOrd="8" destOrd="0" presId="urn:microsoft.com/office/officeart/2005/8/layout/hProcess9"/>
    <dgm:cxn modelId="{11C6F5C2-4B91-4DA3-85D0-2BA742E70876}" type="presParOf" srcId="{248D5861-9B88-458F-8784-48D513C5E358}" destId="{1AE05BC0-B05D-4915-A7F3-A11C2399B798}" srcOrd="9" destOrd="0" presId="urn:microsoft.com/office/officeart/2005/8/layout/hProcess9"/>
    <dgm:cxn modelId="{77A1E4D0-B2F0-40A4-AB98-6CC388E09D6E}" type="presParOf" srcId="{248D5861-9B88-458F-8784-48D513C5E358}" destId="{69CD322A-2F39-470E-B9EC-4B7D07F9324E}"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8FBF18-66BB-4B28-A275-461DD1830D4D}"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66F6AD31-4812-4C3A-B9AA-0E584126B952}">
      <dgm:prSet/>
      <dgm:spPr/>
      <dgm:t>
        <a:bodyPr/>
        <a:lstStyle/>
        <a:p>
          <a:r>
            <a:rPr lang="en-US" dirty="0">
              <a:latin typeface="Cambria" panose="02040503050406030204" pitchFamily="18" charset="0"/>
              <a:ea typeface="Cambria" panose="02040503050406030204" pitchFamily="18" charset="0"/>
            </a:rPr>
            <a:t>Data was simulated with variable no. of predictors and sample sizes.</a:t>
          </a:r>
        </a:p>
      </dgm:t>
    </dgm:pt>
    <dgm:pt modelId="{CF703E63-157B-4595-BB1E-4019DB37F9AF}" type="parTrans" cxnId="{486E7374-E877-434C-9093-814F82C3C8FA}">
      <dgm:prSet/>
      <dgm:spPr/>
      <dgm:t>
        <a:bodyPr/>
        <a:lstStyle/>
        <a:p>
          <a:endParaRPr lang="en-US"/>
        </a:p>
      </dgm:t>
    </dgm:pt>
    <dgm:pt modelId="{750679A7-BCC0-4467-9F3F-094D56CDD5B9}" type="sibTrans" cxnId="{486E7374-E877-434C-9093-814F82C3C8FA}">
      <dgm:prSet/>
      <dgm:spPr/>
      <dgm:t>
        <a:bodyPr/>
        <a:lstStyle/>
        <a:p>
          <a:endParaRPr lang="en-US">
            <a:latin typeface="Cambria" panose="02040503050406030204" pitchFamily="18" charset="0"/>
            <a:ea typeface="Cambria" panose="02040503050406030204" pitchFamily="18" charset="0"/>
          </a:endParaRPr>
        </a:p>
      </dgm:t>
    </dgm:pt>
    <dgm:pt modelId="{76FE3B18-07E3-4633-9C8A-8DD4F85ACB1A}">
      <dgm:prSet/>
      <dgm:spPr/>
      <dgm:t>
        <a:bodyPr/>
        <a:lstStyle/>
        <a:p>
          <a:r>
            <a:rPr lang="en-US" dirty="0">
              <a:latin typeface="Cambria" panose="02040503050406030204" pitchFamily="18" charset="0"/>
              <a:ea typeface="Cambria" panose="02040503050406030204" pitchFamily="18" charset="0"/>
            </a:rPr>
            <a:t>Several set of coefficients were explored.</a:t>
          </a:r>
        </a:p>
      </dgm:t>
    </dgm:pt>
    <dgm:pt modelId="{F6DD55F4-9B30-4116-8B63-0D199CC17A7D}" type="parTrans" cxnId="{AAF3A642-3979-4B6F-833B-08AC89E9E206}">
      <dgm:prSet/>
      <dgm:spPr/>
      <dgm:t>
        <a:bodyPr/>
        <a:lstStyle/>
        <a:p>
          <a:endParaRPr lang="en-US"/>
        </a:p>
      </dgm:t>
    </dgm:pt>
    <dgm:pt modelId="{22E2DB27-59A3-4078-8C4A-64160FC1A9A8}" type="sibTrans" cxnId="{AAF3A642-3979-4B6F-833B-08AC89E9E206}">
      <dgm:prSet/>
      <dgm:spPr/>
      <dgm:t>
        <a:bodyPr/>
        <a:lstStyle/>
        <a:p>
          <a:endParaRPr lang="en-US">
            <a:latin typeface="Cambria" panose="02040503050406030204" pitchFamily="18" charset="0"/>
            <a:ea typeface="Cambria" panose="02040503050406030204" pitchFamily="18" charset="0"/>
          </a:endParaRPr>
        </a:p>
      </dgm:t>
    </dgm:pt>
    <dgm:pt modelId="{A1230364-3EAB-4C4C-84A5-4F2A67C33ECC}">
      <dgm:prSet/>
      <dgm:spPr/>
      <dgm:t>
        <a:bodyPr/>
        <a:lstStyle/>
        <a:p>
          <a:r>
            <a:rPr lang="en-US" dirty="0">
              <a:latin typeface="Cambria" panose="02040503050406030204" pitchFamily="18" charset="0"/>
              <a:ea typeface="Cambria" panose="02040503050406030204" pitchFamily="18" charset="0"/>
            </a:rPr>
            <a:t>Model can have unpenalized baseline variables, and differential shrinkage.</a:t>
          </a:r>
        </a:p>
      </dgm:t>
    </dgm:pt>
    <dgm:pt modelId="{96A9D10D-D59A-4DBB-BF40-EEBCCB034609}" type="parTrans" cxnId="{8CA53796-2861-4C90-890E-7907847A0B66}">
      <dgm:prSet/>
      <dgm:spPr/>
      <dgm:t>
        <a:bodyPr/>
        <a:lstStyle/>
        <a:p>
          <a:endParaRPr lang="en-US"/>
        </a:p>
      </dgm:t>
    </dgm:pt>
    <dgm:pt modelId="{D9B5AA6F-3B90-4D26-BBAB-910F6293C5D4}" type="sibTrans" cxnId="{8CA53796-2861-4C90-890E-7907847A0B66}">
      <dgm:prSet/>
      <dgm:spPr/>
      <dgm:t>
        <a:bodyPr/>
        <a:lstStyle/>
        <a:p>
          <a:endParaRPr lang="en-US">
            <a:latin typeface="Cambria" panose="02040503050406030204" pitchFamily="18" charset="0"/>
            <a:ea typeface="Cambria" panose="02040503050406030204" pitchFamily="18" charset="0"/>
          </a:endParaRPr>
        </a:p>
      </dgm:t>
    </dgm:pt>
    <dgm:pt modelId="{5CB795E3-2212-4C28-9969-3CFE6DCE3224}">
      <dgm:prSet/>
      <dgm:spPr/>
      <dgm:t>
        <a:bodyPr/>
        <a:lstStyle/>
        <a:p>
          <a:r>
            <a:rPr lang="en-US" dirty="0">
              <a:latin typeface="Cambria" panose="02040503050406030204" pitchFamily="18" charset="0"/>
              <a:ea typeface="Cambria" panose="02040503050406030204" pitchFamily="18" charset="0"/>
            </a:rPr>
            <a:t>Interaction terms between proxied biomarker variables and demographics were considered. </a:t>
          </a:r>
        </a:p>
      </dgm:t>
    </dgm:pt>
    <dgm:pt modelId="{E2C38018-1B24-4EB8-847F-17107C55CF65}" type="parTrans" cxnId="{D80FFD4A-61C9-445D-BD87-24C845A8B491}">
      <dgm:prSet/>
      <dgm:spPr/>
      <dgm:t>
        <a:bodyPr/>
        <a:lstStyle/>
        <a:p>
          <a:endParaRPr lang="en-US"/>
        </a:p>
      </dgm:t>
    </dgm:pt>
    <dgm:pt modelId="{5935C4D1-A593-4EC2-915C-89C5F48AD65D}" type="sibTrans" cxnId="{D80FFD4A-61C9-445D-BD87-24C845A8B491}">
      <dgm:prSet/>
      <dgm:spPr/>
      <dgm:t>
        <a:bodyPr/>
        <a:lstStyle/>
        <a:p>
          <a:endParaRPr lang="en-US"/>
        </a:p>
      </dgm:t>
    </dgm:pt>
    <dgm:pt modelId="{76649BD1-6590-4C89-B71C-7FCAA26DD54D}" type="pres">
      <dgm:prSet presAssocID="{378FBF18-66BB-4B28-A275-461DD1830D4D}" presName="outerComposite" presStyleCnt="0">
        <dgm:presLayoutVars>
          <dgm:chMax val="5"/>
          <dgm:dir/>
          <dgm:resizeHandles val="exact"/>
        </dgm:presLayoutVars>
      </dgm:prSet>
      <dgm:spPr/>
    </dgm:pt>
    <dgm:pt modelId="{EECE0D3A-B03A-48E6-BB92-CB9555A1BDFE}" type="pres">
      <dgm:prSet presAssocID="{378FBF18-66BB-4B28-A275-461DD1830D4D}" presName="dummyMaxCanvas" presStyleCnt="0">
        <dgm:presLayoutVars/>
      </dgm:prSet>
      <dgm:spPr/>
    </dgm:pt>
    <dgm:pt modelId="{21C5B2BC-EF9A-4D42-B248-C409AB53330A}" type="pres">
      <dgm:prSet presAssocID="{378FBF18-66BB-4B28-A275-461DD1830D4D}" presName="FourNodes_1" presStyleLbl="node1" presStyleIdx="0" presStyleCnt="4">
        <dgm:presLayoutVars>
          <dgm:bulletEnabled val="1"/>
        </dgm:presLayoutVars>
      </dgm:prSet>
      <dgm:spPr/>
    </dgm:pt>
    <dgm:pt modelId="{A30FB7DB-EC17-435D-9D70-D513B8B9BDCA}" type="pres">
      <dgm:prSet presAssocID="{378FBF18-66BB-4B28-A275-461DD1830D4D}" presName="FourNodes_2" presStyleLbl="node1" presStyleIdx="1" presStyleCnt="4" custLinFactNeighborX="-506" custLinFactNeighborY="-3202">
        <dgm:presLayoutVars>
          <dgm:bulletEnabled val="1"/>
        </dgm:presLayoutVars>
      </dgm:prSet>
      <dgm:spPr/>
    </dgm:pt>
    <dgm:pt modelId="{80C41345-B541-4FB8-80A9-37912908AB4D}" type="pres">
      <dgm:prSet presAssocID="{378FBF18-66BB-4B28-A275-461DD1830D4D}" presName="FourNodes_3" presStyleLbl="node1" presStyleIdx="2" presStyleCnt="4">
        <dgm:presLayoutVars>
          <dgm:bulletEnabled val="1"/>
        </dgm:presLayoutVars>
      </dgm:prSet>
      <dgm:spPr/>
    </dgm:pt>
    <dgm:pt modelId="{9ADF2F94-7E21-4B90-AFA2-FE33233A5C59}" type="pres">
      <dgm:prSet presAssocID="{378FBF18-66BB-4B28-A275-461DD1830D4D}" presName="FourNodes_4" presStyleLbl="node1" presStyleIdx="3" presStyleCnt="4">
        <dgm:presLayoutVars>
          <dgm:bulletEnabled val="1"/>
        </dgm:presLayoutVars>
      </dgm:prSet>
      <dgm:spPr/>
    </dgm:pt>
    <dgm:pt modelId="{1327E558-2AC9-4849-A947-E49A190696CE}" type="pres">
      <dgm:prSet presAssocID="{378FBF18-66BB-4B28-A275-461DD1830D4D}" presName="FourConn_1-2" presStyleLbl="fgAccFollowNode1" presStyleIdx="0" presStyleCnt="3">
        <dgm:presLayoutVars>
          <dgm:bulletEnabled val="1"/>
        </dgm:presLayoutVars>
      </dgm:prSet>
      <dgm:spPr/>
    </dgm:pt>
    <dgm:pt modelId="{EBBCC213-EBFE-4397-871E-07F785EF08E4}" type="pres">
      <dgm:prSet presAssocID="{378FBF18-66BB-4B28-A275-461DD1830D4D}" presName="FourConn_2-3" presStyleLbl="fgAccFollowNode1" presStyleIdx="1" presStyleCnt="3">
        <dgm:presLayoutVars>
          <dgm:bulletEnabled val="1"/>
        </dgm:presLayoutVars>
      </dgm:prSet>
      <dgm:spPr/>
    </dgm:pt>
    <dgm:pt modelId="{BAB63CAB-9848-4E40-A1A3-D36C0AC43DD8}" type="pres">
      <dgm:prSet presAssocID="{378FBF18-66BB-4B28-A275-461DD1830D4D}" presName="FourConn_3-4" presStyleLbl="fgAccFollowNode1" presStyleIdx="2" presStyleCnt="3">
        <dgm:presLayoutVars>
          <dgm:bulletEnabled val="1"/>
        </dgm:presLayoutVars>
      </dgm:prSet>
      <dgm:spPr/>
    </dgm:pt>
    <dgm:pt modelId="{1C6C0A47-2363-4481-8406-C442BDD7C083}" type="pres">
      <dgm:prSet presAssocID="{378FBF18-66BB-4B28-A275-461DD1830D4D}" presName="FourNodes_1_text" presStyleLbl="node1" presStyleIdx="3" presStyleCnt="4">
        <dgm:presLayoutVars>
          <dgm:bulletEnabled val="1"/>
        </dgm:presLayoutVars>
      </dgm:prSet>
      <dgm:spPr/>
    </dgm:pt>
    <dgm:pt modelId="{0C7A539A-B3EB-4125-A98C-F0F8FC0A2B27}" type="pres">
      <dgm:prSet presAssocID="{378FBF18-66BB-4B28-A275-461DD1830D4D}" presName="FourNodes_2_text" presStyleLbl="node1" presStyleIdx="3" presStyleCnt="4">
        <dgm:presLayoutVars>
          <dgm:bulletEnabled val="1"/>
        </dgm:presLayoutVars>
      </dgm:prSet>
      <dgm:spPr/>
    </dgm:pt>
    <dgm:pt modelId="{67C3B88C-8022-4A37-B325-7AAAE3F0169A}" type="pres">
      <dgm:prSet presAssocID="{378FBF18-66BB-4B28-A275-461DD1830D4D}" presName="FourNodes_3_text" presStyleLbl="node1" presStyleIdx="3" presStyleCnt="4">
        <dgm:presLayoutVars>
          <dgm:bulletEnabled val="1"/>
        </dgm:presLayoutVars>
      </dgm:prSet>
      <dgm:spPr/>
    </dgm:pt>
    <dgm:pt modelId="{49574E82-19CD-455F-9EF4-983CE5AC752D}" type="pres">
      <dgm:prSet presAssocID="{378FBF18-66BB-4B28-A275-461DD1830D4D}" presName="FourNodes_4_text" presStyleLbl="node1" presStyleIdx="3" presStyleCnt="4">
        <dgm:presLayoutVars>
          <dgm:bulletEnabled val="1"/>
        </dgm:presLayoutVars>
      </dgm:prSet>
      <dgm:spPr/>
    </dgm:pt>
  </dgm:ptLst>
  <dgm:cxnLst>
    <dgm:cxn modelId="{FA004A12-A776-4CCA-9FC5-9AFA5BF26AE5}" type="presOf" srcId="{A1230364-3EAB-4C4C-84A5-4F2A67C33ECC}" destId="{67C3B88C-8022-4A37-B325-7AAAE3F0169A}" srcOrd="1" destOrd="0" presId="urn:microsoft.com/office/officeart/2005/8/layout/vProcess5"/>
    <dgm:cxn modelId="{AAF3A642-3979-4B6F-833B-08AC89E9E206}" srcId="{378FBF18-66BB-4B28-A275-461DD1830D4D}" destId="{76FE3B18-07E3-4633-9C8A-8DD4F85ACB1A}" srcOrd="1" destOrd="0" parTransId="{F6DD55F4-9B30-4116-8B63-0D199CC17A7D}" sibTransId="{22E2DB27-59A3-4078-8C4A-64160FC1A9A8}"/>
    <dgm:cxn modelId="{1F7FC74A-EDF9-4AE1-9B9A-4734E736F9D7}" type="presOf" srcId="{66F6AD31-4812-4C3A-B9AA-0E584126B952}" destId="{21C5B2BC-EF9A-4D42-B248-C409AB53330A}" srcOrd="0" destOrd="0" presId="urn:microsoft.com/office/officeart/2005/8/layout/vProcess5"/>
    <dgm:cxn modelId="{D80FFD4A-61C9-445D-BD87-24C845A8B491}" srcId="{378FBF18-66BB-4B28-A275-461DD1830D4D}" destId="{5CB795E3-2212-4C28-9969-3CFE6DCE3224}" srcOrd="3" destOrd="0" parTransId="{E2C38018-1B24-4EB8-847F-17107C55CF65}" sibTransId="{5935C4D1-A593-4EC2-915C-89C5F48AD65D}"/>
    <dgm:cxn modelId="{486E7374-E877-434C-9093-814F82C3C8FA}" srcId="{378FBF18-66BB-4B28-A275-461DD1830D4D}" destId="{66F6AD31-4812-4C3A-B9AA-0E584126B952}" srcOrd="0" destOrd="0" parTransId="{CF703E63-157B-4595-BB1E-4019DB37F9AF}" sibTransId="{750679A7-BCC0-4467-9F3F-094D56CDD5B9}"/>
    <dgm:cxn modelId="{E6AF5E90-6E37-4DD2-9AF7-9F75FB2568DF}" type="presOf" srcId="{76FE3B18-07E3-4633-9C8A-8DD4F85ACB1A}" destId="{A30FB7DB-EC17-435D-9D70-D513B8B9BDCA}" srcOrd="0" destOrd="0" presId="urn:microsoft.com/office/officeart/2005/8/layout/vProcess5"/>
    <dgm:cxn modelId="{8CA53796-2861-4C90-890E-7907847A0B66}" srcId="{378FBF18-66BB-4B28-A275-461DD1830D4D}" destId="{A1230364-3EAB-4C4C-84A5-4F2A67C33ECC}" srcOrd="2" destOrd="0" parTransId="{96A9D10D-D59A-4DBB-BF40-EEBCCB034609}" sibTransId="{D9B5AA6F-3B90-4D26-BBAB-910F6293C5D4}"/>
    <dgm:cxn modelId="{7FB01798-6999-4A7A-9B60-644A4838EF4E}" type="presOf" srcId="{750679A7-BCC0-4467-9F3F-094D56CDD5B9}" destId="{1327E558-2AC9-4849-A947-E49A190696CE}" srcOrd="0" destOrd="0" presId="urn:microsoft.com/office/officeart/2005/8/layout/vProcess5"/>
    <dgm:cxn modelId="{6D224DAF-B969-4F8F-9B7D-7815973542D3}" type="presOf" srcId="{76FE3B18-07E3-4633-9C8A-8DD4F85ACB1A}" destId="{0C7A539A-B3EB-4125-A98C-F0F8FC0A2B27}" srcOrd="1" destOrd="0" presId="urn:microsoft.com/office/officeart/2005/8/layout/vProcess5"/>
    <dgm:cxn modelId="{7E751CB0-4C28-4E15-B27B-8DA656BCEB0B}" type="presOf" srcId="{66F6AD31-4812-4C3A-B9AA-0E584126B952}" destId="{1C6C0A47-2363-4481-8406-C442BDD7C083}" srcOrd="1" destOrd="0" presId="urn:microsoft.com/office/officeart/2005/8/layout/vProcess5"/>
    <dgm:cxn modelId="{F5E3C4B7-CC51-4976-8D17-16E4AEF142D6}" type="presOf" srcId="{5CB795E3-2212-4C28-9969-3CFE6DCE3224}" destId="{9ADF2F94-7E21-4B90-AFA2-FE33233A5C59}" srcOrd="0" destOrd="0" presId="urn:microsoft.com/office/officeart/2005/8/layout/vProcess5"/>
    <dgm:cxn modelId="{3E938FB8-18FF-4648-991A-8184E73FE9FC}" type="presOf" srcId="{22E2DB27-59A3-4078-8C4A-64160FC1A9A8}" destId="{EBBCC213-EBFE-4397-871E-07F785EF08E4}" srcOrd="0" destOrd="0" presId="urn:microsoft.com/office/officeart/2005/8/layout/vProcess5"/>
    <dgm:cxn modelId="{241A8FC6-44F3-4D88-9042-B0347F40EA3E}" type="presOf" srcId="{D9B5AA6F-3B90-4D26-BBAB-910F6293C5D4}" destId="{BAB63CAB-9848-4E40-A1A3-D36C0AC43DD8}" srcOrd="0" destOrd="0" presId="urn:microsoft.com/office/officeart/2005/8/layout/vProcess5"/>
    <dgm:cxn modelId="{8CC690CB-8831-4926-89EA-740131DFD9DE}" type="presOf" srcId="{5CB795E3-2212-4C28-9969-3CFE6DCE3224}" destId="{49574E82-19CD-455F-9EF4-983CE5AC752D}" srcOrd="1" destOrd="0" presId="urn:microsoft.com/office/officeart/2005/8/layout/vProcess5"/>
    <dgm:cxn modelId="{8C2E2CDC-F325-454A-9BD0-51F07ABAFE5A}" type="presOf" srcId="{A1230364-3EAB-4C4C-84A5-4F2A67C33ECC}" destId="{80C41345-B541-4FB8-80A9-37912908AB4D}" srcOrd="0" destOrd="0" presId="urn:microsoft.com/office/officeart/2005/8/layout/vProcess5"/>
    <dgm:cxn modelId="{1A31CCEB-9F1D-4E6B-B1D9-557C7EE2F608}" type="presOf" srcId="{378FBF18-66BB-4B28-A275-461DD1830D4D}" destId="{76649BD1-6590-4C89-B71C-7FCAA26DD54D}" srcOrd="0" destOrd="0" presId="urn:microsoft.com/office/officeart/2005/8/layout/vProcess5"/>
    <dgm:cxn modelId="{A983CCD0-DA53-46E3-A582-3A1C0D505C24}" type="presParOf" srcId="{76649BD1-6590-4C89-B71C-7FCAA26DD54D}" destId="{EECE0D3A-B03A-48E6-BB92-CB9555A1BDFE}" srcOrd="0" destOrd="0" presId="urn:microsoft.com/office/officeart/2005/8/layout/vProcess5"/>
    <dgm:cxn modelId="{C3CC0F05-DCAB-442C-80B1-72D52FBDC469}" type="presParOf" srcId="{76649BD1-6590-4C89-B71C-7FCAA26DD54D}" destId="{21C5B2BC-EF9A-4D42-B248-C409AB53330A}" srcOrd="1" destOrd="0" presId="urn:microsoft.com/office/officeart/2005/8/layout/vProcess5"/>
    <dgm:cxn modelId="{A079B237-BB74-49B3-8DBC-ED68BBEB617A}" type="presParOf" srcId="{76649BD1-6590-4C89-B71C-7FCAA26DD54D}" destId="{A30FB7DB-EC17-435D-9D70-D513B8B9BDCA}" srcOrd="2" destOrd="0" presId="urn:microsoft.com/office/officeart/2005/8/layout/vProcess5"/>
    <dgm:cxn modelId="{22999058-B962-41EF-A297-2E61B4C08A88}" type="presParOf" srcId="{76649BD1-6590-4C89-B71C-7FCAA26DD54D}" destId="{80C41345-B541-4FB8-80A9-37912908AB4D}" srcOrd="3" destOrd="0" presId="urn:microsoft.com/office/officeart/2005/8/layout/vProcess5"/>
    <dgm:cxn modelId="{C2990BE7-C0C9-40C2-BE0C-FA7AE25B07D7}" type="presParOf" srcId="{76649BD1-6590-4C89-B71C-7FCAA26DD54D}" destId="{9ADF2F94-7E21-4B90-AFA2-FE33233A5C59}" srcOrd="4" destOrd="0" presId="urn:microsoft.com/office/officeart/2005/8/layout/vProcess5"/>
    <dgm:cxn modelId="{48DC1DD2-C322-4711-847B-9BF0E8551050}" type="presParOf" srcId="{76649BD1-6590-4C89-B71C-7FCAA26DD54D}" destId="{1327E558-2AC9-4849-A947-E49A190696CE}" srcOrd="5" destOrd="0" presId="urn:microsoft.com/office/officeart/2005/8/layout/vProcess5"/>
    <dgm:cxn modelId="{1DDDB8BD-6BBE-462C-974A-4012BBCAE4D8}" type="presParOf" srcId="{76649BD1-6590-4C89-B71C-7FCAA26DD54D}" destId="{EBBCC213-EBFE-4397-871E-07F785EF08E4}" srcOrd="6" destOrd="0" presId="urn:microsoft.com/office/officeart/2005/8/layout/vProcess5"/>
    <dgm:cxn modelId="{46FBE427-C5DF-4B0F-BE30-6D07C7AF2929}" type="presParOf" srcId="{76649BD1-6590-4C89-B71C-7FCAA26DD54D}" destId="{BAB63CAB-9848-4E40-A1A3-D36C0AC43DD8}" srcOrd="7" destOrd="0" presId="urn:microsoft.com/office/officeart/2005/8/layout/vProcess5"/>
    <dgm:cxn modelId="{1AD45ECC-CD2A-4E44-AB87-551CC37FFF4E}" type="presParOf" srcId="{76649BD1-6590-4C89-B71C-7FCAA26DD54D}" destId="{1C6C0A47-2363-4481-8406-C442BDD7C083}" srcOrd="8" destOrd="0" presId="urn:microsoft.com/office/officeart/2005/8/layout/vProcess5"/>
    <dgm:cxn modelId="{8E081E66-CE92-4D8B-B0B8-75E5790A6E54}" type="presParOf" srcId="{76649BD1-6590-4C89-B71C-7FCAA26DD54D}" destId="{0C7A539A-B3EB-4125-A98C-F0F8FC0A2B27}" srcOrd="9" destOrd="0" presId="urn:microsoft.com/office/officeart/2005/8/layout/vProcess5"/>
    <dgm:cxn modelId="{8F0CBCCF-A1B5-4581-AD96-494D99564664}" type="presParOf" srcId="{76649BD1-6590-4C89-B71C-7FCAA26DD54D}" destId="{67C3B88C-8022-4A37-B325-7AAAE3F0169A}" srcOrd="10" destOrd="0" presId="urn:microsoft.com/office/officeart/2005/8/layout/vProcess5"/>
    <dgm:cxn modelId="{AB823E36-E856-40B6-A96B-4C55F686D598}" type="presParOf" srcId="{76649BD1-6590-4C89-B71C-7FCAA26DD54D}" destId="{49574E82-19CD-455F-9EF4-983CE5AC752D}"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338C35D-278C-4879-9744-298EECF6FCD0}"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70966D1E-85BE-4EC3-B462-757B32F64333}">
      <dgm:prSet/>
      <dgm:spPr/>
      <dgm:t>
        <a:bodyPr/>
        <a:lstStyle/>
        <a:p>
          <a:r>
            <a:rPr lang="en-US" dirty="0">
              <a:solidFill>
                <a:schemeClr val="tx1"/>
              </a:solidFill>
              <a:latin typeface="Cambria" panose="02040503050406030204" pitchFamily="18" charset="0"/>
              <a:ea typeface="Cambria" panose="02040503050406030204" pitchFamily="18" charset="0"/>
            </a:rPr>
            <a:t>Diabetes</a:t>
          </a:r>
        </a:p>
      </dgm:t>
    </dgm:pt>
    <dgm:pt modelId="{55ACD3AA-4691-4B99-87CC-846B4602DED9}" type="parTrans" cxnId="{7C5F3893-CB54-4DD5-A7C7-039745300E0E}">
      <dgm:prSet/>
      <dgm:spPr/>
      <dgm:t>
        <a:bodyPr/>
        <a:lstStyle/>
        <a:p>
          <a:endParaRPr lang="en-US">
            <a:latin typeface="Cambria" panose="02040503050406030204" pitchFamily="18" charset="0"/>
            <a:ea typeface="Cambria" panose="02040503050406030204" pitchFamily="18" charset="0"/>
          </a:endParaRPr>
        </a:p>
      </dgm:t>
    </dgm:pt>
    <dgm:pt modelId="{7D7357D5-02A6-4654-AADA-1363C41F3F2A}" type="sibTrans" cxnId="{7C5F3893-CB54-4DD5-A7C7-039745300E0E}">
      <dgm:prSet/>
      <dgm:spPr/>
      <dgm:t>
        <a:bodyPr/>
        <a:lstStyle/>
        <a:p>
          <a:endParaRPr lang="en-US">
            <a:latin typeface="Cambria" panose="02040503050406030204" pitchFamily="18" charset="0"/>
            <a:ea typeface="Cambria" panose="02040503050406030204" pitchFamily="18" charset="0"/>
          </a:endParaRPr>
        </a:p>
      </dgm:t>
    </dgm:pt>
    <dgm:pt modelId="{3D31CF79-E23A-4A7A-B623-F76B8C79D50F}">
      <dgm:prSet/>
      <dgm:spPr/>
      <dgm:t>
        <a:bodyPr/>
        <a:lstStyle/>
        <a:p>
          <a:r>
            <a:rPr lang="en-US" dirty="0">
              <a:solidFill>
                <a:schemeClr val="tx1"/>
              </a:solidFill>
              <a:latin typeface="Cambria" panose="02040503050406030204" pitchFamily="18" charset="0"/>
              <a:ea typeface="Cambria" panose="02040503050406030204" pitchFamily="18" charset="0"/>
            </a:rPr>
            <a:t>Colon Cancer</a:t>
          </a:r>
        </a:p>
      </dgm:t>
    </dgm:pt>
    <dgm:pt modelId="{CD2AF636-370B-4B3C-A894-4994ACE170D5}" type="parTrans" cxnId="{AC7F5D97-7E2A-4B06-80C4-0223E41F1E5E}">
      <dgm:prSet/>
      <dgm:spPr/>
      <dgm:t>
        <a:bodyPr/>
        <a:lstStyle/>
        <a:p>
          <a:endParaRPr lang="en-US">
            <a:latin typeface="Cambria" panose="02040503050406030204" pitchFamily="18" charset="0"/>
            <a:ea typeface="Cambria" panose="02040503050406030204" pitchFamily="18" charset="0"/>
          </a:endParaRPr>
        </a:p>
      </dgm:t>
    </dgm:pt>
    <dgm:pt modelId="{976D558B-EFED-4D30-8226-94383AC33B66}" type="sibTrans" cxnId="{AC7F5D97-7E2A-4B06-80C4-0223E41F1E5E}">
      <dgm:prSet/>
      <dgm:spPr/>
      <dgm:t>
        <a:bodyPr/>
        <a:lstStyle/>
        <a:p>
          <a:endParaRPr lang="en-US">
            <a:latin typeface="Cambria" panose="02040503050406030204" pitchFamily="18" charset="0"/>
            <a:ea typeface="Cambria" panose="02040503050406030204" pitchFamily="18" charset="0"/>
          </a:endParaRPr>
        </a:p>
      </dgm:t>
    </dgm:pt>
    <dgm:pt modelId="{CAAEA38D-38EF-437A-A1BC-FEAE00AB8E43}">
      <dgm:prSet/>
      <dgm:spPr/>
      <dgm:t>
        <a:bodyPr/>
        <a:lstStyle/>
        <a:p>
          <a:r>
            <a:rPr lang="en-US" dirty="0">
              <a:solidFill>
                <a:schemeClr val="tx1"/>
              </a:solidFill>
              <a:latin typeface="Cambria" panose="02040503050406030204" pitchFamily="18" charset="0"/>
              <a:ea typeface="Cambria" panose="02040503050406030204" pitchFamily="18" charset="0"/>
            </a:rPr>
            <a:t>Alzheimer’s disease</a:t>
          </a:r>
        </a:p>
      </dgm:t>
    </dgm:pt>
    <dgm:pt modelId="{BE1E45D4-3FFB-47E3-B08B-C8488D6E2ECA}" type="parTrans" cxnId="{AF5A3CBB-F919-4FC4-86F1-48CCD2F408DF}">
      <dgm:prSet/>
      <dgm:spPr/>
      <dgm:t>
        <a:bodyPr/>
        <a:lstStyle/>
        <a:p>
          <a:endParaRPr lang="en-US">
            <a:latin typeface="Cambria" panose="02040503050406030204" pitchFamily="18" charset="0"/>
            <a:ea typeface="Cambria" panose="02040503050406030204" pitchFamily="18" charset="0"/>
          </a:endParaRPr>
        </a:p>
      </dgm:t>
    </dgm:pt>
    <dgm:pt modelId="{F6BFA512-92B9-4F10-9BDA-5583B607AA3A}" type="sibTrans" cxnId="{AF5A3CBB-F919-4FC4-86F1-48CCD2F408DF}">
      <dgm:prSet/>
      <dgm:spPr/>
      <dgm:t>
        <a:bodyPr/>
        <a:lstStyle/>
        <a:p>
          <a:endParaRPr lang="en-US">
            <a:latin typeface="Cambria" panose="02040503050406030204" pitchFamily="18" charset="0"/>
            <a:ea typeface="Cambria" panose="02040503050406030204" pitchFamily="18" charset="0"/>
          </a:endParaRPr>
        </a:p>
      </dgm:t>
    </dgm:pt>
    <dgm:pt modelId="{55918C0F-CC99-4316-B5CE-2582191E22AC}" type="pres">
      <dgm:prSet presAssocID="{4338C35D-278C-4879-9744-298EECF6FCD0}" presName="linear" presStyleCnt="0">
        <dgm:presLayoutVars>
          <dgm:dir/>
          <dgm:animLvl val="lvl"/>
          <dgm:resizeHandles val="exact"/>
        </dgm:presLayoutVars>
      </dgm:prSet>
      <dgm:spPr/>
    </dgm:pt>
    <dgm:pt modelId="{353217F0-81BF-4C4D-883B-FFAC41521D96}" type="pres">
      <dgm:prSet presAssocID="{70966D1E-85BE-4EC3-B462-757B32F64333}" presName="parentLin" presStyleCnt="0"/>
      <dgm:spPr/>
    </dgm:pt>
    <dgm:pt modelId="{9262F0A9-FC32-4595-8915-B4F753E5DEE3}" type="pres">
      <dgm:prSet presAssocID="{70966D1E-85BE-4EC3-B462-757B32F64333}" presName="parentLeftMargin" presStyleLbl="node1" presStyleIdx="0" presStyleCnt="3"/>
      <dgm:spPr/>
    </dgm:pt>
    <dgm:pt modelId="{72AFB4FF-ABFE-4DEB-AA50-89F21011E323}" type="pres">
      <dgm:prSet presAssocID="{70966D1E-85BE-4EC3-B462-757B32F64333}" presName="parentText" presStyleLbl="node1" presStyleIdx="0" presStyleCnt="3" custLinFactNeighborY="-3338">
        <dgm:presLayoutVars>
          <dgm:chMax val="0"/>
          <dgm:bulletEnabled val="1"/>
        </dgm:presLayoutVars>
      </dgm:prSet>
      <dgm:spPr/>
    </dgm:pt>
    <dgm:pt modelId="{4630E01B-12F3-432B-9F96-C4B4BF1DEE26}" type="pres">
      <dgm:prSet presAssocID="{70966D1E-85BE-4EC3-B462-757B32F64333}" presName="negativeSpace" presStyleCnt="0"/>
      <dgm:spPr/>
    </dgm:pt>
    <dgm:pt modelId="{6C3AAE9B-9146-4BB3-AF62-5745D3482F2D}" type="pres">
      <dgm:prSet presAssocID="{70966D1E-85BE-4EC3-B462-757B32F64333}" presName="childText" presStyleLbl="conFgAcc1" presStyleIdx="0" presStyleCnt="3">
        <dgm:presLayoutVars>
          <dgm:bulletEnabled val="1"/>
        </dgm:presLayoutVars>
      </dgm:prSet>
      <dgm:spPr/>
    </dgm:pt>
    <dgm:pt modelId="{B2C93660-ADAF-46A3-A9EF-C6A122842A64}" type="pres">
      <dgm:prSet presAssocID="{7D7357D5-02A6-4654-AADA-1363C41F3F2A}" presName="spaceBetweenRectangles" presStyleCnt="0"/>
      <dgm:spPr/>
    </dgm:pt>
    <dgm:pt modelId="{870B75A5-2E32-4623-B443-C920690ECFEC}" type="pres">
      <dgm:prSet presAssocID="{3D31CF79-E23A-4A7A-B623-F76B8C79D50F}" presName="parentLin" presStyleCnt="0"/>
      <dgm:spPr/>
    </dgm:pt>
    <dgm:pt modelId="{DEBC8482-5B16-4F83-8233-A7711E52070D}" type="pres">
      <dgm:prSet presAssocID="{3D31CF79-E23A-4A7A-B623-F76B8C79D50F}" presName="parentLeftMargin" presStyleLbl="node1" presStyleIdx="0" presStyleCnt="3"/>
      <dgm:spPr/>
    </dgm:pt>
    <dgm:pt modelId="{F21BDB47-3B29-48CE-81D0-544CD76EB4F3}" type="pres">
      <dgm:prSet presAssocID="{3D31CF79-E23A-4A7A-B623-F76B8C79D50F}" presName="parentText" presStyleLbl="node1" presStyleIdx="1" presStyleCnt="3">
        <dgm:presLayoutVars>
          <dgm:chMax val="0"/>
          <dgm:bulletEnabled val="1"/>
        </dgm:presLayoutVars>
      </dgm:prSet>
      <dgm:spPr/>
    </dgm:pt>
    <dgm:pt modelId="{3968E745-E6A2-47E1-A4C2-BE90C65FACC6}" type="pres">
      <dgm:prSet presAssocID="{3D31CF79-E23A-4A7A-B623-F76B8C79D50F}" presName="negativeSpace" presStyleCnt="0"/>
      <dgm:spPr/>
    </dgm:pt>
    <dgm:pt modelId="{2FC40A6B-C34C-43E1-9C62-A6D8928FBCF3}" type="pres">
      <dgm:prSet presAssocID="{3D31CF79-E23A-4A7A-B623-F76B8C79D50F}" presName="childText" presStyleLbl="conFgAcc1" presStyleIdx="1" presStyleCnt="3">
        <dgm:presLayoutVars>
          <dgm:bulletEnabled val="1"/>
        </dgm:presLayoutVars>
      </dgm:prSet>
      <dgm:spPr/>
    </dgm:pt>
    <dgm:pt modelId="{8650FA15-93CD-4920-9BCC-263C4D88574C}" type="pres">
      <dgm:prSet presAssocID="{976D558B-EFED-4D30-8226-94383AC33B66}" presName="spaceBetweenRectangles" presStyleCnt="0"/>
      <dgm:spPr/>
    </dgm:pt>
    <dgm:pt modelId="{1C07F1A0-E235-4671-AA10-F395CD47CF19}" type="pres">
      <dgm:prSet presAssocID="{CAAEA38D-38EF-437A-A1BC-FEAE00AB8E43}" presName="parentLin" presStyleCnt="0"/>
      <dgm:spPr/>
    </dgm:pt>
    <dgm:pt modelId="{649BC74F-1B97-4189-90FF-71FF57AB97F0}" type="pres">
      <dgm:prSet presAssocID="{CAAEA38D-38EF-437A-A1BC-FEAE00AB8E43}" presName="parentLeftMargin" presStyleLbl="node1" presStyleIdx="1" presStyleCnt="3"/>
      <dgm:spPr/>
    </dgm:pt>
    <dgm:pt modelId="{BEED6F0B-E7D4-41EB-8C2E-E328F7E54273}" type="pres">
      <dgm:prSet presAssocID="{CAAEA38D-38EF-437A-A1BC-FEAE00AB8E43}" presName="parentText" presStyleLbl="node1" presStyleIdx="2" presStyleCnt="3">
        <dgm:presLayoutVars>
          <dgm:chMax val="0"/>
          <dgm:bulletEnabled val="1"/>
        </dgm:presLayoutVars>
      </dgm:prSet>
      <dgm:spPr/>
    </dgm:pt>
    <dgm:pt modelId="{53C83A53-C727-4594-ADEE-3A5F5D3C23D8}" type="pres">
      <dgm:prSet presAssocID="{CAAEA38D-38EF-437A-A1BC-FEAE00AB8E43}" presName="negativeSpace" presStyleCnt="0"/>
      <dgm:spPr/>
    </dgm:pt>
    <dgm:pt modelId="{7B5BA4E7-073E-4CE2-8A93-FEA616792D30}" type="pres">
      <dgm:prSet presAssocID="{CAAEA38D-38EF-437A-A1BC-FEAE00AB8E43}" presName="childText" presStyleLbl="conFgAcc1" presStyleIdx="2" presStyleCnt="3">
        <dgm:presLayoutVars>
          <dgm:bulletEnabled val="1"/>
        </dgm:presLayoutVars>
      </dgm:prSet>
      <dgm:spPr/>
    </dgm:pt>
  </dgm:ptLst>
  <dgm:cxnLst>
    <dgm:cxn modelId="{275A2711-52FF-413B-BCDF-F40447690907}" type="presOf" srcId="{3D31CF79-E23A-4A7A-B623-F76B8C79D50F}" destId="{DEBC8482-5B16-4F83-8233-A7711E52070D}" srcOrd="0" destOrd="0" presId="urn:microsoft.com/office/officeart/2005/8/layout/list1"/>
    <dgm:cxn modelId="{65235461-18D8-4FA9-895D-E4391649B670}" type="presOf" srcId="{CAAEA38D-38EF-437A-A1BC-FEAE00AB8E43}" destId="{649BC74F-1B97-4189-90FF-71FF57AB97F0}" srcOrd="0" destOrd="0" presId="urn:microsoft.com/office/officeart/2005/8/layout/list1"/>
    <dgm:cxn modelId="{ACA5D247-A52C-43B0-A647-4A9318EB79A5}" type="presOf" srcId="{70966D1E-85BE-4EC3-B462-757B32F64333}" destId="{9262F0A9-FC32-4595-8915-B4F753E5DEE3}" srcOrd="0" destOrd="0" presId="urn:microsoft.com/office/officeart/2005/8/layout/list1"/>
    <dgm:cxn modelId="{D73A6286-3D92-41A4-9361-B52076E6C062}" type="presOf" srcId="{4338C35D-278C-4879-9744-298EECF6FCD0}" destId="{55918C0F-CC99-4316-B5CE-2582191E22AC}" srcOrd="0" destOrd="0" presId="urn:microsoft.com/office/officeart/2005/8/layout/list1"/>
    <dgm:cxn modelId="{3AB4C790-E303-4131-9EEF-AA71954FB3EA}" type="presOf" srcId="{70966D1E-85BE-4EC3-B462-757B32F64333}" destId="{72AFB4FF-ABFE-4DEB-AA50-89F21011E323}" srcOrd="1" destOrd="0" presId="urn:microsoft.com/office/officeart/2005/8/layout/list1"/>
    <dgm:cxn modelId="{7C5F3893-CB54-4DD5-A7C7-039745300E0E}" srcId="{4338C35D-278C-4879-9744-298EECF6FCD0}" destId="{70966D1E-85BE-4EC3-B462-757B32F64333}" srcOrd="0" destOrd="0" parTransId="{55ACD3AA-4691-4B99-87CC-846B4602DED9}" sibTransId="{7D7357D5-02A6-4654-AADA-1363C41F3F2A}"/>
    <dgm:cxn modelId="{AC7F5D97-7E2A-4B06-80C4-0223E41F1E5E}" srcId="{4338C35D-278C-4879-9744-298EECF6FCD0}" destId="{3D31CF79-E23A-4A7A-B623-F76B8C79D50F}" srcOrd="1" destOrd="0" parTransId="{CD2AF636-370B-4B3C-A894-4994ACE170D5}" sibTransId="{976D558B-EFED-4D30-8226-94383AC33B66}"/>
    <dgm:cxn modelId="{608545AD-8F55-4653-A057-C39D18E582C9}" type="presOf" srcId="{CAAEA38D-38EF-437A-A1BC-FEAE00AB8E43}" destId="{BEED6F0B-E7D4-41EB-8C2E-E328F7E54273}" srcOrd="1" destOrd="0" presId="urn:microsoft.com/office/officeart/2005/8/layout/list1"/>
    <dgm:cxn modelId="{AF5A3CBB-F919-4FC4-86F1-48CCD2F408DF}" srcId="{4338C35D-278C-4879-9744-298EECF6FCD0}" destId="{CAAEA38D-38EF-437A-A1BC-FEAE00AB8E43}" srcOrd="2" destOrd="0" parTransId="{BE1E45D4-3FFB-47E3-B08B-C8488D6E2ECA}" sibTransId="{F6BFA512-92B9-4F10-9BDA-5583B607AA3A}"/>
    <dgm:cxn modelId="{E3382EE5-6650-440E-93EC-B62514BB3E56}" type="presOf" srcId="{3D31CF79-E23A-4A7A-B623-F76B8C79D50F}" destId="{F21BDB47-3B29-48CE-81D0-544CD76EB4F3}" srcOrd="1" destOrd="0" presId="urn:microsoft.com/office/officeart/2005/8/layout/list1"/>
    <dgm:cxn modelId="{016848A5-2ACB-4C43-8D6D-971F15210F73}" type="presParOf" srcId="{55918C0F-CC99-4316-B5CE-2582191E22AC}" destId="{353217F0-81BF-4C4D-883B-FFAC41521D96}" srcOrd="0" destOrd="0" presId="urn:microsoft.com/office/officeart/2005/8/layout/list1"/>
    <dgm:cxn modelId="{A64B3916-8FE6-4C3E-9BC2-DE946DF3E61E}" type="presParOf" srcId="{353217F0-81BF-4C4D-883B-FFAC41521D96}" destId="{9262F0A9-FC32-4595-8915-B4F753E5DEE3}" srcOrd="0" destOrd="0" presId="urn:microsoft.com/office/officeart/2005/8/layout/list1"/>
    <dgm:cxn modelId="{A934DD4F-137F-4EE1-84AB-227E2D6794FA}" type="presParOf" srcId="{353217F0-81BF-4C4D-883B-FFAC41521D96}" destId="{72AFB4FF-ABFE-4DEB-AA50-89F21011E323}" srcOrd="1" destOrd="0" presId="urn:microsoft.com/office/officeart/2005/8/layout/list1"/>
    <dgm:cxn modelId="{B03A3797-D4AD-47DB-8809-E56287191D66}" type="presParOf" srcId="{55918C0F-CC99-4316-B5CE-2582191E22AC}" destId="{4630E01B-12F3-432B-9F96-C4B4BF1DEE26}" srcOrd="1" destOrd="0" presId="urn:microsoft.com/office/officeart/2005/8/layout/list1"/>
    <dgm:cxn modelId="{D6E020F3-6F1C-49B3-A56C-93218DD7CEC7}" type="presParOf" srcId="{55918C0F-CC99-4316-B5CE-2582191E22AC}" destId="{6C3AAE9B-9146-4BB3-AF62-5745D3482F2D}" srcOrd="2" destOrd="0" presId="urn:microsoft.com/office/officeart/2005/8/layout/list1"/>
    <dgm:cxn modelId="{3E8EB68F-A403-4028-9EB4-D8448388B8B4}" type="presParOf" srcId="{55918C0F-CC99-4316-B5CE-2582191E22AC}" destId="{B2C93660-ADAF-46A3-A9EF-C6A122842A64}" srcOrd="3" destOrd="0" presId="urn:microsoft.com/office/officeart/2005/8/layout/list1"/>
    <dgm:cxn modelId="{B1FA589F-BDA9-45A5-A987-70BFE4C37648}" type="presParOf" srcId="{55918C0F-CC99-4316-B5CE-2582191E22AC}" destId="{870B75A5-2E32-4623-B443-C920690ECFEC}" srcOrd="4" destOrd="0" presId="urn:microsoft.com/office/officeart/2005/8/layout/list1"/>
    <dgm:cxn modelId="{9E6A64A2-8CDE-462B-ACA3-62C5C9A8A578}" type="presParOf" srcId="{870B75A5-2E32-4623-B443-C920690ECFEC}" destId="{DEBC8482-5B16-4F83-8233-A7711E52070D}" srcOrd="0" destOrd="0" presId="urn:microsoft.com/office/officeart/2005/8/layout/list1"/>
    <dgm:cxn modelId="{DBEC6EB4-45D6-4C8A-B53E-3F57249B2826}" type="presParOf" srcId="{870B75A5-2E32-4623-B443-C920690ECFEC}" destId="{F21BDB47-3B29-48CE-81D0-544CD76EB4F3}" srcOrd="1" destOrd="0" presId="urn:microsoft.com/office/officeart/2005/8/layout/list1"/>
    <dgm:cxn modelId="{97A6EC2D-EC34-4E3B-B7DA-C1007D590F7E}" type="presParOf" srcId="{55918C0F-CC99-4316-B5CE-2582191E22AC}" destId="{3968E745-E6A2-47E1-A4C2-BE90C65FACC6}" srcOrd="5" destOrd="0" presId="urn:microsoft.com/office/officeart/2005/8/layout/list1"/>
    <dgm:cxn modelId="{D44D6B48-22B3-4AC8-8295-6CBB2EF47109}" type="presParOf" srcId="{55918C0F-CC99-4316-B5CE-2582191E22AC}" destId="{2FC40A6B-C34C-43E1-9C62-A6D8928FBCF3}" srcOrd="6" destOrd="0" presId="urn:microsoft.com/office/officeart/2005/8/layout/list1"/>
    <dgm:cxn modelId="{E0B9D25B-8480-44FB-806D-2574FF44AA0A}" type="presParOf" srcId="{55918C0F-CC99-4316-B5CE-2582191E22AC}" destId="{8650FA15-93CD-4920-9BCC-263C4D88574C}" srcOrd="7" destOrd="0" presId="urn:microsoft.com/office/officeart/2005/8/layout/list1"/>
    <dgm:cxn modelId="{9DD819A9-1023-4F77-B0AC-F26FB749ADC4}" type="presParOf" srcId="{55918C0F-CC99-4316-B5CE-2582191E22AC}" destId="{1C07F1A0-E235-4671-AA10-F395CD47CF19}" srcOrd="8" destOrd="0" presId="urn:microsoft.com/office/officeart/2005/8/layout/list1"/>
    <dgm:cxn modelId="{4CB84CEE-13C9-4E1A-A1C7-07720401D804}" type="presParOf" srcId="{1C07F1A0-E235-4671-AA10-F395CD47CF19}" destId="{649BC74F-1B97-4189-90FF-71FF57AB97F0}" srcOrd="0" destOrd="0" presId="urn:microsoft.com/office/officeart/2005/8/layout/list1"/>
    <dgm:cxn modelId="{73AFB45F-177D-4E53-AA0F-03AC069BD0D0}" type="presParOf" srcId="{1C07F1A0-E235-4671-AA10-F395CD47CF19}" destId="{BEED6F0B-E7D4-41EB-8C2E-E328F7E54273}" srcOrd="1" destOrd="0" presId="urn:microsoft.com/office/officeart/2005/8/layout/list1"/>
    <dgm:cxn modelId="{6EBBB87F-9AA4-4511-BF43-07A43FBDC79D}" type="presParOf" srcId="{55918C0F-CC99-4316-B5CE-2582191E22AC}" destId="{53C83A53-C727-4594-ADEE-3A5F5D3C23D8}" srcOrd="9" destOrd="0" presId="urn:microsoft.com/office/officeart/2005/8/layout/list1"/>
    <dgm:cxn modelId="{E11182BB-4C8D-45C8-96D3-830F5D7D7AEE}" type="presParOf" srcId="{55918C0F-CC99-4316-B5CE-2582191E22AC}" destId="{7B5BA4E7-073E-4CE2-8A93-FEA616792D3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7D904-EE24-4BCA-87C6-8B1DC7DC547A}">
      <dsp:nvSpPr>
        <dsp:cNvPr id="0" name=""/>
        <dsp:cNvSpPr/>
      </dsp:nvSpPr>
      <dsp:spPr>
        <a:xfrm>
          <a:off x="2322550" y="692712"/>
          <a:ext cx="503501" cy="91440"/>
        </a:xfrm>
        <a:custGeom>
          <a:avLst/>
          <a:gdLst/>
          <a:ahLst/>
          <a:cxnLst/>
          <a:rect l="0" t="0" r="0" b="0"/>
          <a:pathLst>
            <a:path>
              <a:moveTo>
                <a:pt x="0" y="45720"/>
              </a:moveTo>
              <a:lnTo>
                <a:pt x="503501"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mbria" panose="02040503050406030204" pitchFamily="18" charset="0"/>
            <a:ea typeface="Cambria" panose="02040503050406030204" pitchFamily="18" charset="0"/>
          </a:endParaRPr>
        </a:p>
      </dsp:txBody>
      <dsp:txXfrm>
        <a:off x="2560948" y="735762"/>
        <a:ext cx="26705" cy="5341"/>
      </dsp:txXfrm>
    </dsp:sp>
    <dsp:sp modelId="{444D926F-CBB8-498D-90F6-8ECFA87107D8}">
      <dsp:nvSpPr>
        <dsp:cNvPr id="0" name=""/>
        <dsp:cNvSpPr/>
      </dsp:nvSpPr>
      <dsp:spPr>
        <a:xfrm>
          <a:off x="2167" y="41778"/>
          <a:ext cx="2322182" cy="1393309"/>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ambria" panose="02040503050406030204" pitchFamily="18" charset="0"/>
              <a:ea typeface="Cambria" panose="02040503050406030204" pitchFamily="18" charset="0"/>
            </a:rPr>
            <a:t>Penalized Regression </a:t>
          </a:r>
        </a:p>
      </dsp:txBody>
      <dsp:txXfrm>
        <a:off x="2167" y="41778"/>
        <a:ext cx="2322182" cy="1393309"/>
      </dsp:txXfrm>
    </dsp:sp>
    <dsp:sp modelId="{25F9BFD9-DB9D-49F5-936D-CB4114AA7C44}">
      <dsp:nvSpPr>
        <dsp:cNvPr id="0" name=""/>
        <dsp:cNvSpPr/>
      </dsp:nvSpPr>
      <dsp:spPr>
        <a:xfrm>
          <a:off x="5178834" y="692712"/>
          <a:ext cx="503501" cy="91440"/>
        </a:xfrm>
        <a:custGeom>
          <a:avLst/>
          <a:gdLst/>
          <a:ahLst/>
          <a:cxnLst/>
          <a:rect l="0" t="0" r="0" b="0"/>
          <a:pathLst>
            <a:path>
              <a:moveTo>
                <a:pt x="0" y="45720"/>
              </a:moveTo>
              <a:lnTo>
                <a:pt x="503501"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mbria" panose="02040503050406030204" pitchFamily="18" charset="0"/>
            <a:ea typeface="Cambria" panose="02040503050406030204" pitchFamily="18" charset="0"/>
          </a:endParaRPr>
        </a:p>
      </dsp:txBody>
      <dsp:txXfrm>
        <a:off x="5417232" y="735762"/>
        <a:ext cx="26705" cy="5341"/>
      </dsp:txXfrm>
    </dsp:sp>
    <dsp:sp modelId="{5335ED3D-A583-484E-BA58-654597CFAF10}">
      <dsp:nvSpPr>
        <dsp:cNvPr id="0" name=""/>
        <dsp:cNvSpPr/>
      </dsp:nvSpPr>
      <dsp:spPr>
        <a:xfrm>
          <a:off x="2858451" y="41778"/>
          <a:ext cx="2322182" cy="1393309"/>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ambria" panose="02040503050406030204" pitchFamily="18" charset="0"/>
              <a:ea typeface="Cambria" panose="02040503050406030204" pitchFamily="18" charset="0"/>
            </a:rPr>
            <a:t>Bayesian Shrinkage Priors</a:t>
          </a:r>
        </a:p>
      </dsp:txBody>
      <dsp:txXfrm>
        <a:off x="2858451" y="41778"/>
        <a:ext cx="2322182" cy="1393309"/>
      </dsp:txXfrm>
    </dsp:sp>
    <dsp:sp modelId="{793DC6E7-C54A-4EA9-911D-EDC0F292801B}">
      <dsp:nvSpPr>
        <dsp:cNvPr id="0" name=""/>
        <dsp:cNvSpPr/>
      </dsp:nvSpPr>
      <dsp:spPr>
        <a:xfrm>
          <a:off x="8035118" y="692712"/>
          <a:ext cx="503501" cy="91440"/>
        </a:xfrm>
        <a:custGeom>
          <a:avLst/>
          <a:gdLst/>
          <a:ahLst/>
          <a:cxnLst/>
          <a:rect l="0" t="0" r="0" b="0"/>
          <a:pathLst>
            <a:path>
              <a:moveTo>
                <a:pt x="0" y="45720"/>
              </a:moveTo>
              <a:lnTo>
                <a:pt x="503501" y="45720"/>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mbria" panose="02040503050406030204" pitchFamily="18" charset="0"/>
            <a:ea typeface="Cambria" panose="02040503050406030204" pitchFamily="18" charset="0"/>
          </a:endParaRPr>
        </a:p>
      </dsp:txBody>
      <dsp:txXfrm>
        <a:off x="8273516" y="735762"/>
        <a:ext cx="26705" cy="5341"/>
      </dsp:txXfrm>
    </dsp:sp>
    <dsp:sp modelId="{EA6ED40A-B367-4D7B-B85B-B8E85A3A5A9B}">
      <dsp:nvSpPr>
        <dsp:cNvPr id="0" name=""/>
        <dsp:cNvSpPr/>
      </dsp:nvSpPr>
      <dsp:spPr>
        <a:xfrm>
          <a:off x="5714735" y="41778"/>
          <a:ext cx="2322182" cy="1393309"/>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ambria" panose="02040503050406030204" pitchFamily="18" charset="0"/>
              <a:ea typeface="Cambria" panose="02040503050406030204" pitchFamily="18" charset="0"/>
            </a:rPr>
            <a:t>Categorical Response Models</a:t>
          </a:r>
        </a:p>
      </dsp:txBody>
      <dsp:txXfrm>
        <a:off x="5714735" y="41778"/>
        <a:ext cx="2322182" cy="1393309"/>
      </dsp:txXfrm>
    </dsp:sp>
    <dsp:sp modelId="{D946757F-2DAD-49AF-9736-4F823F67EC21}">
      <dsp:nvSpPr>
        <dsp:cNvPr id="0" name=""/>
        <dsp:cNvSpPr/>
      </dsp:nvSpPr>
      <dsp:spPr>
        <a:xfrm>
          <a:off x="1163258" y="1433287"/>
          <a:ext cx="8568852" cy="503501"/>
        </a:xfrm>
        <a:custGeom>
          <a:avLst/>
          <a:gdLst/>
          <a:ahLst/>
          <a:cxnLst/>
          <a:rect l="0" t="0" r="0" b="0"/>
          <a:pathLst>
            <a:path>
              <a:moveTo>
                <a:pt x="8568852" y="0"/>
              </a:moveTo>
              <a:lnTo>
                <a:pt x="8568852" y="268850"/>
              </a:lnTo>
              <a:lnTo>
                <a:pt x="0" y="268850"/>
              </a:lnTo>
              <a:lnTo>
                <a:pt x="0" y="503501"/>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mbria" panose="02040503050406030204" pitchFamily="18" charset="0"/>
            <a:ea typeface="Cambria" panose="02040503050406030204" pitchFamily="18" charset="0"/>
          </a:endParaRPr>
        </a:p>
      </dsp:txBody>
      <dsp:txXfrm>
        <a:off x="5233047" y="1682367"/>
        <a:ext cx="429274" cy="5341"/>
      </dsp:txXfrm>
    </dsp:sp>
    <dsp:sp modelId="{2061FBD0-2D17-4334-A579-8B86A491709A}">
      <dsp:nvSpPr>
        <dsp:cNvPr id="0" name=""/>
        <dsp:cNvSpPr/>
      </dsp:nvSpPr>
      <dsp:spPr>
        <a:xfrm>
          <a:off x="8571019" y="41778"/>
          <a:ext cx="2322182" cy="1393309"/>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ambria" panose="02040503050406030204" pitchFamily="18" charset="0"/>
              <a:ea typeface="Cambria" panose="02040503050406030204" pitchFamily="18" charset="0"/>
            </a:rPr>
            <a:t>Count Response Models</a:t>
          </a:r>
        </a:p>
      </dsp:txBody>
      <dsp:txXfrm>
        <a:off x="8571019" y="41778"/>
        <a:ext cx="2322182" cy="1393309"/>
      </dsp:txXfrm>
    </dsp:sp>
    <dsp:sp modelId="{24EF2ACC-895E-4E2B-ACAC-54D7B98F1F3E}">
      <dsp:nvSpPr>
        <dsp:cNvPr id="0" name=""/>
        <dsp:cNvSpPr/>
      </dsp:nvSpPr>
      <dsp:spPr>
        <a:xfrm>
          <a:off x="2322550" y="2620124"/>
          <a:ext cx="503501" cy="91440"/>
        </a:xfrm>
        <a:custGeom>
          <a:avLst/>
          <a:gdLst/>
          <a:ahLst/>
          <a:cxnLst/>
          <a:rect l="0" t="0" r="0" b="0"/>
          <a:pathLst>
            <a:path>
              <a:moveTo>
                <a:pt x="0" y="45720"/>
              </a:moveTo>
              <a:lnTo>
                <a:pt x="503501"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mbria" panose="02040503050406030204" pitchFamily="18" charset="0"/>
            <a:ea typeface="Cambria" panose="02040503050406030204" pitchFamily="18" charset="0"/>
          </a:endParaRPr>
        </a:p>
      </dsp:txBody>
      <dsp:txXfrm>
        <a:off x="2560948" y="2663173"/>
        <a:ext cx="26705" cy="5341"/>
      </dsp:txXfrm>
    </dsp:sp>
    <dsp:sp modelId="{3980D596-626C-4D5E-AB72-8EBFE4658837}">
      <dsp:nvSpPr>
        <dsp:cNvPr id="0" name=""/>
        <dsp:cNvSpPr/>
      </dsp:nvSpPr>
      <dsp:spPr>
        <a:xfrm>
          <a:off x="2167" y="1969189"/>
          <a:ext cx="2322182" cy="1393309"/>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ambria" panose="02040503050406030204" pitchFamily="18" charset="0"/>
              <a:ea typeface="Cambria" panose="02040503050406030204" pitchFamily="18" charset="0"/>
            </a:rPr>
            <a:t>Results</a:t>
          </a:r>
        </a:p>
      </dsp:txBody>
      <dsp:txXfrm>
        <a:off x="2167" y="1969189"/>
        <a:ext cx="2322182" cy="1393309"/>
      </dsp:txXfrm>
    </dsp:sp>
    <dsp:sp modelId="{9BC91C4A-AB97-4C05-A9AB-4CBAEA8EFA02}">
      <dsp:nvSpPr>
        <dsp:cNvPr id="0" name=""/>
        <dsp:cNvSpPr/>
      </dsp:nvSpPr>
      <dsp:spPr>
        <a:xfrm>
          <a:off x="5178834" y="2620124"/>
          <a:ext cx="503501" cy="91440"/>
        </a:xfrm>
        <a:custGeom>
          <a:avLst/>
          <a:gdLst/>
          <a:ahLst/>
          <a:cxnLst/>
          <a:rect l="0" t="0" r="0" b="0"/>
          <a:pathLst>
            <a:path>
              <a:moveTo>
                <a:pt x="0" y="45720"/>
              </a:moveTo>
              <a:lnTo>
                <a:pt x="503501"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mbria" panose="02040503050406030204" pitchFamily="18" charset="0"/>
            <a:ea typeface="Cambria" panose="02040503050406030204" pitchFamily="18" charset="0"/>
          </a:endParaRPr>
        </a:p>
      </dsp:txBody>
      <dsp:txXfrm>
        <a:off x="5417232" y="2663173"/>
        <a:ext cx="26705" cy="5341"/>
      </dsp:txXfrm>
    </dsp:sp>
    <dsp:sp modelId="{44E2E090-4A91-4F32-9C06-68D2C3716DEA}">
      <dsp:nvSpPr>
        <dsp:cNvPr id="0" name=""/>
        <dsp:cNvSpPr/>
      </dsp:nvSpPr>
      <dsp:spPr>
        <a:xfrm>
          <a:off x="2858451" y="1969189"/>
          <a:ext cx="2322182" cy="1393309"/>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ambria" panose="02040503050406030204" pitchFamily="18" charset="0"/>
              <a:ea typeface="Cambria" panose="02040503050406030204" pitchFamily="18" charset="0"/>
            </a:rPr>
            <a:t>Simulations </a:t>
          </a:r>
        </a:p>
      </dsp:txBody>
      <dsp:txXfrm>
        <a:off x="2858451" y="1969189"/>
        <a:ext cx="2322182" cy="1393309"/>
      </dsp:txXfrm>
    </dsp:sp>
    <dsp:sp modelId="{E33618E4-E0F3-4B13-BEEF-AE45254BCD1F}">
      <dsp:nvSpPr>
        <dsp:cNvPr id="0" name=""/>
        <dsp:cNvSpPr/>
      </dsp:nvSpPr>
      <dsp:spPr>
        <a:xfrm>
          <a:off x="8035118" y="2620124"/>
          <a:ext cx="503501" cy="91440"/>
        </a:xfrm>
        <a:custGeom>
          <a:avLst/>
          <a:gdLst/>
          <a:ahLst/>
          <a:cxnLst/>
          <a:rect l="0" t="0" r="0" b="0"/>
          <a:pathLst>
            <a:path>
              <a:moveTo>
                <a:pt x="0" y="45720"/>
              </a:moveTo>
              <a:lnTo>
                <a:pt x="503501" y="45720"/>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ambria" panose="02040503050406030204" pitchFamily="18" charset="0"/>
            <a:ea typeface="Cambria" panose="02040503050406030204" pitchFamily="18" charset="0"/>
          </a:endParaRPr>
        </a:p>
      </dsp:txBody>
      <dsp:txXfrm>
        <a:off x="8273516" y="2663173"/>
        <a:ext cx="26705" cy="5341"/>
      </dsp:txXfrm>
    </dsp:sp>
    <dsp:sp modelId="{44A0EAC4-598D-47EE-A1EB-4F5BC9489C70}">
      <dsp:nvSpPr>
        <dsp:cNvPr id="0" name=""/>
        <dsp:cNvSpPr/>
      </dsp:nvSpPr>
      <dsp:spPr>
        <a:xfrm>
          <a:off x="5714735" y="1969189"/>
          <a:ext cx="2322182" cy="1393309"/>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ambria" panose="02040503050406030204" pitchFamily="18" charset="0"/>
              <a:ea typeface="Cambria" panose="02040503050406030204" pitchFamily="18" charset="0"/>
            </a:rPr>
            <a:t>Data applications</a:t>
          </a:r>
        </a:p>
      </dsp:txBody>
      <dsp:txXfrm>
        <a:off x="5714735" y="1969189"/>
        <a:ext cx="2322182" cy="1393309"/>
      </dsp:txXfrm>
    </dsp:sp>
    <dsp:sp modelId="{84465F67-FBD0-4160-9931-8E0E42522ECA}">
      <dsp:nvSpPr>
        <dsp:cNvPr id="0" name=""/>
        <dsp:cNvSpPr/>
      </dsp:nvSpPr>
      <dsp:spPr>
        <a:xfrm>
          <a:off x="8571019" y="1969189"/>
          <a:ext cx="2322182" cy="1393309"/>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89" tIns="119441" rIns="113789" bIns="119441"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ambria" panose="02040503050406030204" pitchFamily="18" charset="0"/>
              <a:ea typeface="Cambria" panose="02040503050406030204" pitchFamily="18" charset="0"/>
            </a:rPr>
            <a:t>Discussion</a:t>
          </a:r>
        </a:p>
      </dsp:txBody>
      <dsp:txXfrm>
        <a:off x="8571019" y="1969189"/>
        <a:ext cx="2322182" cy="139330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E939A3-A966-4178-95DD-AD3165B039FE}">
      <dsp:nvSpPr>
        <dsp:cNvPr id="0" name=""/>
        <dsp:cNvSpPr/>
      </dsp:nvSpPr>
      <dsp:spPr>
        <a:xfrm>
          <a:off x="0" y="76522"/>
          <a:ext cx="6496050" cy="1046418"/>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latin typeface="Cambria" panose="02040503050406030204" pitchFamily="18" charset="0"/>
              <a:ea typeface="Cambria" panose="02040503050406030204" pitchFamily="18" charset="0"/>
            </a:rPr>
            <a:t>Dr. Riten Mitra*</a:t>
          </a:r>
        </a:p>
      </dsp:txBody>
      <dsp:txXfrm>
        <a:off x="51082" y="127604"/>
        <a:ext cx="6393886" cy="944254"/>
      </dsp:txXfrm>
    </dsp:sp>
    <dsp:sp modelId="{5B7D52BA-7E48-41B0-8991-56D632A86DAF}">
      <dsp:nvSpPr>
        <dsp:cNvPr id="0" name=""/>
        <dsp:cNvSpPr/>
      </dsp:nvSpPr>
      <dsp:spPr>
        <a:xfrm>
          <a:off x="0" y="1200701"/>
          <a:ext cx="6496050" cy="1046418"/>
        </a:xfrm>
        <a:prstGeom prst="roundRect">
          <a:avLst/>
        </a:prstGeom>
        <a:gradFill rotWithShape="0">
          <a:gsLst>
            <a:gs pos="0">
              <a:schemeClr val="accent2">
                <a:hueOff val="-443578"/>
                <a:satOff val="2739"/>
                <a:lumOff val="-392"/>
                <a:alphaOff val="0"/>
                <a:tint val="98000"/>
                <a:lumMod val="114000"/>
              </a:schemeClr>
            </a:gs>
            <a:gs pos="100000">
              <a:schemeClr val="accent2">
                <a:hueOff val="-443578"/>
                <a:satOff val="2739"/>
                <a:lumOff val="-39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latin typeface="Cambria" panose="02040503050406030204" pitchFamily="18" charset="0"/>
              <a:ea typeface="Cambria" panose="02040503050406030204" pitchFamily="18" charset="0"/>
            </a:rPr>
            <a:t>Dr. Shesh N. Rai*</a:t>
          </a:r>
        </a:p>
      </dsp:txBody>
      <dsp:txXfrm>
        <a:off x="51082" y="1251783"/>
        <a:ext cx="6393886" cy="944254"/>
      </dsp:txXfrm>
    </dsp:sp>
    <dsp:sp modelId="{A55416DA-BAFC-48EE-9C48-19104646EBBD}">
      <dsp:nvSpPr>
        <dsp:cNvPr id="0" name=""/>
        <dsp:cNvSpPr/>
      </dsp:nvSpPr>
      <dsp:spPr>
        <a:xfrm>
          <a:off x="0" y="2324880"/>
          <a:ext cx="6496050" cy="1046418"/>
        </a:xfrm>
        <a:prstGeom prst="roundRect">
          <a:avLst/>
        </a:prstGeom>
        <a:gradFill rotWithShape="0">
          <a:gsLst>
            <a:gs pos="0">
              <a:schemeClr val="accent2">
                <a:hueOff val="-887157"/>
                <a:satOff val="5477"/>
                <a:lumOff val="-784"/>
                <a:alphaOff val="0"/>
                <a:tint val="98000"/>
                <a:lumMod val="114000"/>
              </a:schemeClr>
            </a:gs>
            <a:gs pos="100000">
              <a:schemeClr val="accent2">
                <a:hueOff val="-887157"/>
                <a:satOff val="5477"/>
                <a:lumOff val="-784"/>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latin typeface="Cambria" panose="02040503050406030204" pitchFamily="18" charset="0"/>
              <a:ea typeface="Cambria" panose="02040503050406030204" pitchFamily="18" charset="0"/>
            </a:rPr>
            <a:t>Dr. Subhadip Pal*</a:t>
          </a:r>
        </a:p>
      </dsp:txBody>
      <dsp:txXfrm>
        <a:off x="51082" y="2375962"/>
        <a:ext cx="6393886" cy="944254"/>
      </dsp:txXfrm>
    </dsp:sp>
    <dsp:sp modelId="{960E84E5-774F-49DD-A6D5-E9C9598B8AF4}">
      <dsp:nvSpPr>
        <dsp:cNvPr id="0" name=""/>
        <dsp:cNvSpPr/>
      </dsp:nvSpPr>
      <dsp:spPr>
        <a:xfrm>
          <a:off x="0" y="3449058"/>
          <a:ext cx="6496050" cy="1046418"/>
        </a:xfrm>
        <a:prstGeom prst="roundRect">
          <a:avLst/>
        </a:prstGeom>
        <a:gradFill rotWithShape="0">
          <a:gsLst>
            <a:gs pos="0">
              <a:schemeClr val="accent2">
                <a:hueOff val="-1330735"/>
                <a:satOff val="8216"/>
                <a:lumOff val="-1176"/>
                <a:alphaOff val="0"/>
                <a:tint val="98000"/>
                <a:lumMod val="114000"/>
              </a:schemeClr>
            </a:gs>
            <a:gs pos="100000">
              <a:schemeClr val="accent2">
                <a:hueOff val="-1330735"/>
                <a:satOff val="8216"/>
                <a:lumOff val="-1176"/>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latin typeface="Cambria" panose="02040503050406030204" pitchFamily="18" charset="0"/>
              <a:ea typeface="Cambria" panose="02040503050406030204" pitchFamily="18" charset="0"/>
            </a:rPr>
            <a:t>*Department of Bioinformatics &amp; Biostatistics, University of Louisville, KY</a:t>
          </a:r>
        </a:p>
      </dsp:txBody>
      <dsp:txXfrm>
        <a:off x="51082" y="3500140"/>
        <a:ext cx="6393886" cy="9442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2CAF6-A3A6-462C-A978-D45EA0D2836B}">
      <dsp:nvSpPr>
        <dsp:cNvPr id="0" name=""/>
        <dsp:cNvSpPr/>
      </dsp:nvSpPr>
      <dsp:spPr>
        <a:xfrm rot="5400000">
          <a:off x="1426506" y="1396031"/>
          <a:ext cx="1234669" cy="1405628"/>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CD20EE-2D6C-4661-BBFB-E950D06A65FB}">
      <dsp:nvSpPr>
        <dsp:cNvPr id="0" name=""/>
        <dsp:cNvSpPr/>
      </dsp:nvSpPr>
      <dsp:spPr>
        <a:xfrm>
          <a:off x="1099393" y="27375"/>
          <a:ext cx="2078457" cy="1454852"/>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Bayesian Shrinkage Priors </a:t>
          </a:r>
        </a:p>
      </dsp:txBody>
      <dsp:txXfrm>
        <a:off x="1170426" y="98408"/>
        <a:ext cx="1936391" cy="1312786"/>
      </dsp:txXfrm>
    </dsp:sp>
    <dsp:sp modelId="{86AA2599-B6CC-4AE5-B25E-AC29B8F81A70}">
      <dsp:nvSpPr>
        <dsp:cNvPr id="0" name=""/>
        <dsp:cNvSpPr/>
      </dsp:nvSpPr>
      <dsp:spPr>
        <a:xfrm>
          <a:off x="3177850" y="166128"/>
          <a:ext cx="1511671" cy="117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solidFill>
                <a:schemeClr val="bg1"/>
              </a:solidFill>
            </a:rPr>
            <a:t>Penalized Regression</a:t>
          </a:r>
        </a:p>
      </dsp:txBody>
      <dsp:txXfrm>
        <a:off x="3177850" y="166128"/>
        <a:ext cx="1511671" cy="1175876"/>
      </dsp:txXfrm>
    </dsp:sp>
    <dsp:sp modelId="{2C088884-B3A4-4042-8728-1F398E42DED9}">
      <dsp:nvSpPr>
        <dsp:cNvPr id="0" name=""/>
        <dsp:cNvSpPr/>
      </dsp:nvSpPr>
      <dsp:spPr>
        <a:xfrm rot="5400000">
          <a:off x="3149768" y="3030311"/>
          <a:ext cx="1234669" cy="1405628"/>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4C70F2-4B5F-4988-BF06-2C2774B1F7CE}">
      <dsp:nvSpPr>
        <dsp:cNvPr id="0" name=""/>
        <dsp:cNvSpPr/>
      </dsp:nvSpPr>
      <dsp:spPr>
        <a:xfrm>
          <a:off x="2822655" y="1661655"/>
          <a:ext cx="2078457" cy="1454852"/>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Response: Count and Categorical</a:t>
          </a:r>
        </a:p>
      </dsp:txBody>
      <dsp:txXfrm>
        <a:off x="2893688" y="1732688"/>
        <a:ext cx="1936391" cy="1312786"/>
      </dsp:txXfrm>
    </dsp:sp>
    <dsp:sp modelId="{90B0AD4C-32F9-40C8-BE32-A5D219B9878A}">
      <dsp:nvSpPr>
        <dsp:cNvPr id="0" name=""/>
        <dsp:cNvSpPr/>
      </dsp:nvSpPr>
      <dsp:spPr>
        <a:xfrm>
          <a:off x="4901112" y="1800408"/>
          <a:ext cx="1511671" cy="117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solidFill>
                <a:schemeClr val="bg1"/>
              </a:solidFill>
            </a:rPr>
            <a:t>Logistic &amp; Negative Binomial </a:t>
          </a:r>
        </a:p>
      </dsp:txBody>
      <dsp:txXfrm>
        <a:off x="4901112" y="1800408"/>
        <a:ext cx="1511671" cy="1175876"/>
      </dsp:txXfrm>
    </dsp:sp>
    <dsp:sp modelId="{98BF2B2B-8166-438E-ADE9-5BD595776AEB}">
      <dsp:nvSpPr>
        <dsp:cNvPr id="0" name=""/>
        <dsp:cNvSpPr/>
      </dsp:nvSpPr>
      <dsp:spPr>
        <a:xfrm>
          <a:off x="4545917" y="3295934"/>
          <a:ext cx="2078457" cy="1454852"/>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Horseshoe, Dirichlet Laplace, Double Pareto</a:t>
          </a:r>
        </a:p>
      </dsp:txBody>
      <dsp:txXfrm>
        <a:off x="4616950" y="3366967"/>
        <a:ext cx="1936391" cy="1312786"/>
      </dsp:txXfrm>
    </dsp:sp>
    <dsp:sp modelId="{E1C78B8E-9D75-4755-AA7E-81B6B5FF2408}">
      <dsp:nvSpPr>
        <dsp:cNvPr id="0" name=""/>
        <dsp:cNvSpPr/>
      </dsp:nvSpPr>
      <dsp:spPr>
        <a:xfrm>
          <a:off x="6624374" y="3434688"/>
          <a:ext cx="1511671" cy="117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solidFill>
                <a:schemeClr val="bg1"/>
              </a:solidFill>
            </a:rPr>
            <a:t>Lasso, Ridge, Elastic Net</a:t>
          </a:r>
        </a:p>
      </dsp:txBody>
      <dsp:txXfrm>
        <a:off x="6624374" y="3434688"/>
        <a:ext cx="1511671" cy="11758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5E648C-356B-4CDB-B3B1-676661F2B2F1}">
      <dsp:nvSpPr>
        <dsp:cNvPr id="0" name=""/>
        <dsp:cNvSpPr/>
      </dsp:nvSpPr>
      <dsp:spPr>
        <a:xfrm>
          <a:off x="0" y="66359"/>
          <a:ext cx="5614987" cy="1114863"/>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solidFill>
                <a:schemeClr val="tx1"/>
              </a:solidFill>
              <a:latin typeface="Cambria" panose="02040503050406030204" pitchFamily="18" charset="0"/>
              <a:ea typeface="Cambria" panose="02040503050406030204" pitchFamily="18" charset="0"/>
            </a:rPr>
            <a:t>Computationally efficient regression model with categorical and count outcomes </a:t>
          </a:r>
          <a:endParaRPr lang="en-US" sz="2100" kern="1200" dirty="0">
            <a:solidFill>
              <a:schemeClr val="tx1"/>
            </a:solidFill>
            <a:latin typeface="Cambria" panose="02040503050406030204" pitchFamily="18" charset="0"/>
            <a:ea typeface="Cambria" panose="02040503050406030204" pitchFamily="18" charset="0"/>
          </a:endParaRPr>
        </a:p>
      </dsp:txBody>
      <dsp:txXfrm>
        <a:off x="54423" y="120782"/>
        <a:ext cx="5506141" cy="1006017"/>
      </dsp:txXfrm>
    </dsp:sp>
    <dsp:sp modelId="{7E1B1E99-8079-411E-BBE4-32C855AB65E0}">
      <dsp:nvSpPr>
        <dsp:cNvPr id="0" name=""/>
        <dsp:cNvSpPr/>
      </dsp:nvSpPr>
      <dsp:spPr>
        <a:xfrm>
          <a:off x="0" y="1241702"/>
          <a:ext cx="5614987" cy="1114863"/>
        </a:xfrm>
        <a:prstGeom prst="roundRect">
          <a:avLst/>
        </a:prstGeom>
        <a:solidFill>
          <a:schemeClr val="accent5">
            <a:hueOff val="-875979"/>
            <a:satOff val="-5949"/>
            <a:lumOff val="-248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solidFill>
                <a:schemeClr val="tx1"/>
              </a:solidFill>
              <a:latin typeface="Cambria" panose="02040503050406030204" pitchFamily="18" charset="0"/>
              <a:ea typeface="Cambria" panose="02040503050406030204" pitchFamily="18" charset="0"/>
            </a:rPr>
            <a:t>Variable selection with Bayesian shrinkage priors</a:t>
          </a:r>
          <a:endParaRPr lang="en-US" sz="2100" kern="1200" dirty="0">
            <a:solidFill>
              <a:schemeClr val="tx1"/>
            </a:solidFill>
            <a:latin typeface="Cambria" panose="02040503050406030204" pitchFamily="18" charset="0"/>
            <a:ea typeface="Cambria" panose="02040503050406030204" pitchFamily="18" charset="0"/>
          </a:endParaRPr>
        </a:p>
      </dsp:txBody>
      <dsp:txXfrm>
        <a:off x="54423" y="1296125"/>
        <a:ext cx="5506141" cy="1006017"/>
      </dsp:txXfrm>
    </dsp:sp>
    <dsp:sp modelId="{01E27FA1-967C-4A7A-BFA1-207D2E99B14D}">
      <dsp:nvSpPr>
        <dsp:cNvPr id="0" name=""/>
        <dsp:cNvSpPr/>
      </dsp:nvSpPr>
      <dsp:spPr>
        <a:xfrm>
          <a:off x="0" y="2417046"/>
          <a:ext cx="5614987" cy="1114863"/>
        </a:xfrm>
        <a:prstGeom prst="roundRect">
          <a:avLst/>
        </a:prstGeom>
        <a:solidFill>
          <a:schemeClr val="accent5">
            <a:hueOff val="-1751958"/>
            <a:satOff val="-11899"/>
            <a:lumOff val="-496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solidFill>
                <a:schemeClr val="tx1"/>
              </a:solidFill>
              <a:latin typeface="Cambria" panose="02040503050406030204" pitchFamily="18" charset="0"/>
              <a:ea typeface="Cambria" panose="02040503050406030204" pitchFamily="18" charset="0"/>
            </a:rPr>
            <a:t>Predictive performance using novel posterior schemes</a:t>
          </a:r>
          <a:endParaRPr lang="en-US" sz="2100" kern="1200">
            <a:solidFill>
              <a:schemeClr val="tx1"/>
            </a:solidFill>
            <a:latin typeface="Cambria" panose="02040503050406030204" pitchFamily="18" charset="0"/>
            <a:ea typeface="Cambria" panose="02040503050406030204" pitchFamily="18" charset="0"/>
          </a:endParaRPr>
        </a:p>
      </dsp:txBody>
      <dsp:txXfrm>
        <a:off x="54423" y="2471469"/>
        <a:ext cx="5506141" cy="1006017"/>
      </dsp:txXfrm>
    </dsp:sp>
    <dsp:sp modelId="{F4543964-EEB4-4CD4-8A2B-9A44229E45FE}">
      <dsp:nvSpPr>
        <dsp:cNvPr id="0" name=""/>
        <dsp:cNvSpPr/>
      </dsp:nvSpPr>
      <dsp:spPr>
        <a:xfrm>
          <a:off x="0" y="3592390"/>
          <a:ext cx="5614987" cy="1114863"/>
        </a:xfrm>
        <a:prstGeom prst="roundRect">
          <a:avLst/>
        </a:prstGeom>
        <a:solidFill>
          <a:schemeClr val="accent5">
            <a:hueOff val="-2627937"/>
            <a:satOff val="-17848"/>
            <a:lumOff val="-745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solidFill>
                <a:schemeClr val="tx1"/>
              </a:solidFill>
              <a:latin typeface="Cambria" panose="02040503050406030204" pitchFamily="18" charset="0"/>
              <a:ea typeface="Cambria" panose="02040503050406030204" pitchFamily="18" charset="0"/>
            </a:rPr>
            <a:t>Application to a wide range of datasets including colon cancer, Alzheimer’s disease, and diabetes</a:t>
          </a:r>
          <a:endParaRPr lang="en-US" sz="2100" kern="1200" dirty="0">
            <a:solidFill>
              <a:schemeClr val="tx1"/>
            </a:solidFill>
            <a:latin typeface="Cambria" panose="02040503050406030204" pitchFamily="18" charset="0"/>
            <a:ea typeface="Cambria" panose="02040503050406030204" pitchFamily="18" charset="0"/>
          </a:endParaRPr>
        </a:p>
      </dsp:txBody>
      <dsp:txXfrm>
        <a:off x="54423" y="3646813"/>
        <a:ext cx="5506141" cy="10060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36B827-1F7A-4550-9BC3-BBF784BFFB0C}">
      <dsp:nvSpPr>
        <dsp:cNvPr id="0" name=""/>
        <dsp:cNvSpPr/>
      </dsp:nvSpPr>
      <dsp:spPr>
        <a:xfrm>
          <a:off x="588890" y="0"/>
          <a:ext cx="5797006" cy="389075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5CC187-0E94-4314-A754-7929511F44E9}">
      <dsp:nvSpPr>
        <dsp:cNvPr id="0" name=""/>
        <dsp:cNvSpPr/>
      </dsp:nvSpPr>
      <dsp:spPr>
        <a:xfrm>
          <a:off x="231107" y="1167225"/>
          <a:ext cx="2046002" cy="155630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latin typeface="Cambria" panose="02040503050406030204" pitchFamily="18" charset="0"/>
              <a:ea typeface="Cambria" panose="02040503050406030204" pitchFamily="18" charset="0"/>
            </a:rPr>
            <a:t>Posterior distribution</a:t>
          </a:r>
        </a:p>
        <a:p>
          <a:pPr marL="0" lvl="0" indent="0" algn="ctr" defTabSz="1111250">
            <a:lnSpc>
              <a:spcPct val="90000"/>
            </a:lnSpc>
            <a:spcBef>
              <a:spcPct val="0"/>
            </a:spcBef>
            <a:spcAft>
              <a:spcPct val="35000"/>
            </a:spcAft>
            <a:buNone/>
          </a:pPr>
          <a:r>
            <a:rPr lang="en-US" sz="2500" kern="1200" dirty="0">
              <a:solidFill>
                <a:schemeClr val="bg1"/>
              </a:solidFill>
              <a:latin typeface="Cambria" panose="02040503050406030204" pitchFamily="18" charset="0"/>
              <a:ea typeface="Cambria" panose="02040503050406030204" pitchFamily="18" charset="0"/>
            </a:rPr>
            <a:t>of </a:t>
          </a:r>
          <a14:m xmlns:a14="http://schemas.microsoft.com/office/drawing/2010/main">
            <m:oMath xmlns:m="http://schemas.openxmlformats.org/officeDocument/2006/math">
              <m:r>
                <a:rPr lang="en-US" sz="2500" b="0" i="1" kern="1200" smtClean="0">
                  <a:solidFill>
                    <a:schemeClr val="bg1"/>
                  </a:solidFill>
                  <a:latin typeface="Cambria Math" panose="02040503050406030204" pitchFamily="18" charset="0"/>
                </a:rPr>
                <m:t>𝛽</m:t>
              </m:r>
            </m:oMath>
          </a14:m>
          <a:endParaRPr lang="en-US" sz="2500" kern="1200" dirty="0">
            <a:solidFill>
              <a:schemeClr val="bg1"/>
            </a:solidFill>
            <a:latin typeface="Cambria" panose="02040503050406030204" pitchFamily="18" charset="0"/>
            <a:ea typeface="Cambria" panose="02040503050406030204" pitchFamily="18" charset="0"/>
          </a:endParaRPr>
        </a:p>
      </dsp:txBody>
      <dsp:txXfrm>
        <a:off x="307079" y="1243197"/>
        <a:ext cx="1894058" cy="1404357"/>
      </dsp:txXfrm>
    </dsp:sp>
    <dsp:sp modelId="{E03D0EBF-3F87-49BE-82D8-EB5D8FDB2E71}">
      <dsp:nvSpPr>
        <dsp:cNvPr id="0" name=""/>
        <dsp:cNvSpPr/>
      </dsp:nvSpPr>
      <dsp:spPr>
        <a:xfrm>
          <a:off x="2387002" y="1167225"/>
          <a:ext cx="2046002" cy="155630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acc>
                  <m:accPr>
                    <m:chr m:val="̂"/>
                    <m:ctrlPr>
                      <a:rPr lang="en-US" sz="2500" b="0" i="1" kern="1200" smtClean="0">
                        <a:solidFill>
                          <a:schemeClr val="bg1"/>
                        </a:solidFill>
                        <a:latin typeface="Cambria Math" panose="02040503050406030204" pitchFamily="18" charset="0"/>
                      </a:rPr>
                    </m:ctrlPr>
                  </m:accPr>
                  <m:e>
                    <m:r>
                      <a:rPr lang="en-US" sz="2500" b="0" i="1" kern="1200" smtClean="0">
                        <a:solidFill>
                          <a:schemeClr val="bg1"/>
                        </a:solidFill>
                        <a:latin typeface="Cambria Math" panose="02040503050406030204" pitchFamily="18" charset="0"/>
                      </a:rPr>
                      <m:t>𝛽</m:t>
                    </m:r>
                  </m:e>
                </m:acc>
              </m:oMath>
            </m:oMathPara>
          </a14:m>
          <a:endParaRPr lang="en-US" sz="2500" b="0" i="1" kern="1200" dirty="0">
            <a:solidFill>
              <a:schemeClr val="bg1"/>
            </a:solidFill>
            <a:latin typeface="Cambria" panose="02040503050406030204" pitchFamily="18" charset="0"/>
            <a:ea typeface="Cambria" panose="02040503050406030204" pitchFamily="18" charset="0"/>
          </a:endParaRPr>
        </a:p>
        <a:p>
          <a:pPr marL="0" lvl="0" indent="0" algn="ctr" defTabSz="1111250">
            <a:lnSpc>
              <a:spcPct val="90000"/>
            </a:lnSpc>
            <a:spcBef>
              <a:spcPct val="0"/>
            </a:spcBef>
            <a:spcAft>
              <a:spcPct val="35000"/>
            </a:spcAft>
            <a:buNone/>
          </a:pPr>
          <a:r>
            <a:rPr lang="en-US" sz="2500" kern="1200" dirty="0">
              <a:solidFill>
                <a:schemeClr val="bg1"/>
              </a:solidFill>
              <a:latin typeface="Cambria" panose="02040503050406030204" pitchFamily="18" charset="0"/>
              <a:ea typeface="Cambria" panose="02040503050406030204" pitchFamily="18" charset="0"/>
            </a:rPr>
            <a:t>Estimated coefficients</a:t>
          </a:r>
        </a:p>
      </dsp:txBody>
      <dsp:txXfrm>
        <a:off x="2462974" y="1243197"/>
        <a:ext cx="1894058" cy="1404357"/>
      </dsp:txXfrm>
    </dsp:sp>
    <dsp:sp modelId="{320172BC-A562-4A6E-AC0E-8BDE25E76239}">
      <dsp:nvSpPr>
        <dsp:cNvPr id="0" name=""/>
        <dsp:cNvSpPr/>
      </dsp:nvSpPr>
      <dsp:spPr>
        <a:xfrm>
          <a:off x="4542897" y="1167225"/>
          <a:ext cx="2046002" cy="155630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acc>
                  <m:accPr>
                    <m:chr m:val="̂"/>
                    <m:ctrlPr>
                      <a:rPr lang="en-US" sz="2500" b="0" i="1" kern="1200" smtClean="0">
                        <a:solidFill>
                          <a:schemeClr val="bg1"/>
                        </a:solidFill>
                        <a:latin typeface="Cambria Math" panose="02040503050406030204" pitchFamily="18" charset="0"/>
                      </a:rPr>
                    </m:ctrlPr>
                  </m:accPr>
                  <m:e>
                    <m:r>
                      <a:rPr lang="en-US" sz="2500" b="0" i="1" kern="1200" smtClean="0">
                        <a:solidFill>
                          <a:schemeClr val="bg1"/>
                        </a:solidFill>
                        <a:latin typeface="Cambria Math" panose="02040503050406030204" pitchFamily="18" charset="0"/>
                      </a:rPr>
                      <m:t>𝑌</m:t>
                    </m:r>
                  </m:e>
                </m:acc>
              </m:oMath>
            </m:oMathPara>
          </a14:m>
          <a:endParaRPr lang="en-US" sz="2500" kern="1200" dirty="0">
            <a:solidFill>
              <a:schemeClr val="bg1"/>
            </a:solidFill>
            <a:latin typeface="Cambria" panose="02040503050406030204" pitchFamily="18" charset="0"/>
            <a:ea typeface="Cambria" panose="02040503050406030204" pitchFamily="18" charset="0"/>
          </a:endParaRPr>
        </a:p>
        <a:p>
          <a:pPr marL="0" lvl="0" indent="0" algn="ctr" defTabSz="1111250">
            <a:lnSpc>
              <a:spcPct val="90000"/>
            </a:lnSpc>
            <a:spcBef>
              <a:spcPct val="0"/>
            </a:spcBef>
            <a:spcAft>
              <a:spcPct val="35000"/>
            </a:spcAft>
            <a:buNone/>
          </a:pPr>
          <a:r>
            <a:rPr lang="en-US" sz="2500" kern="1200" dirty="0">
              <a:solidFill>
                <a:schemeClr val="bg1"/>
              </a:solidFill>
              <a:latin typeface="Cambria" panose="02040503050406030204" pitchFamily="18" charset="0"/>
              <a:ea typeface="Cambria" panose="02040503050406030204" pitchFamily="18" charset="0"/>
            </a:rPr>
            <a:t>Predicted Response</a:t>
          </a:r>
        </a:p>
      </dsp:txBody>
      <dsp:txXfrm>
        <a:off x="4618869" y="1243197"/>
        <a:ext cx="1894058" cy="14043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8F30A-BBF2-41DA-9372-7FC6372A60FC}">
      <dsp:nvSpPr>
        <dsp:cNvPr id="0" name=""/>
        <dsp:cNvSpPr/>
      </dsp:nvSpPr>
      <dsp:spPr>
        <a:xfrm>
          <a:off x="2586799" y="979854"/>
          <a:ext cx="620360" cy="91440"/>
        </a:xfrm>
        <a:custGeom>
          <a:avLst/>
          <a:gdLst/>
          <a:ahLst/>
          <a:cxnLst/>
          <a:rect l="0" t="0" r="0" b="0"/>
          <a:pathLst>
            <a:path>
              <a:moveTo>
                <a:pt x="0" y="46463"/>
              </a:moveTo>
              <a:lnTo>
                <a:pt x="327280" y="46463"/>
              </a:lnTo>
              <a:lnTo>
                <a:pt x="327280" y="45720"/>
              </a:lnTo>
              <a:lnTo>
                <a:pt x="620360"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latin typeface="Cambria" panose="02040503050406030204" pitchFamily="18" charset="0"/>
            <a:ea typeface="Cambria" panose="02040503050406030204" pitchFamily="18" charset="0"/>
          </a:endParaRPr>
        </a:p>
      </dsp:txBody>
      <dsp:txXfrm>
        <a:off x="2880705" y="1022605"/>
        <a:ext cx="32548" cy="5938"/>
      </dsp:txXfrm>
    </dsp:sp>
    <dsp:sp modelId="{6FAA419F-662F-499E-9C6C-0BF1A0607F02}">
      <dsp:nvSpPr>
        <dsp:cNvPr id="0" name=""/>
        <dsp:cNvSpPr/>
      </dsp:nvSpPr>
      <dsp:spPr>
        <a:xfrm>
          <a:off x="6858" y="251795"/>
          <a:ext cx="2581741" cy="1549044"/>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Cambria" panose="02040503050406030204" pitchFamily="18" charset="0"/>
              <a:ea typeface="Cambria" panose="02040503050406030204" pitchFamily="18" charset="0"/>
            </a:rPr>
            <a:t>Dataset with categorical response/ count response</a:t>
          </a:r>
        </a:p>
      </dsp:txBody>
      <dsp:txXfrm>
        <a:off x="6858" y="251795"/>
        <a:ext cx="2581741" cy="1549044"/>
      </dsp:txXfrm>
    </dsp:sp>
    <dsp:sp modelId="{80680881-66A0-4F2A-A744-F4C3332C2F10}">
      <dsp:nvSpPr>
        <dsp:cNvPr id="0" name=""/>
        <dsp:cNvSpPr/>
      </dsp:nvSpPr>
      <dsp:spPr>
        <a:xfrm>
          <a:off x="5819500" y="979854"/>
          <a:ext cx="506040" cy="91440"/>
        </a:xfrm>
        <a:custGeom>
          <a:avLst/>
          <a:gdLst/>
          <a:ahLst/>
          <a:cxnLst/>
          <a:rect l="0" t="0" r="0" b="0"/>
          <a:pathLst>
            <a:path>
              <a:moveTo>
                <a:pt x="0" y="45720"/>
              </a:moveTo>
              <a:lnTo>
                <a:pt x="270120" y="45720"/>
              </a:lnTo>
              <a:lnTo>
                <a:pt x="270120" y="46463"/>
              </a:lnTo>
              <a:lnTo>
                <a:pt x="506040" y="46463"/>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latin typeface="Cambria" panose="02040503050406030204" pitchFamily="18" charset="0"/>
            <a:ea typeface="Cambria" panose="02040503050406030204" pitchFamily="18" charset="0"/>
          </a:endParaRPr>
        </a:p>
      </dsp:txBody>
      <dsp:txXfrm>
        <a:off x="6059105" y="1022605"/>
        <a:ext cx="26832" cy="5938"/>
      </dsp:txXfrm>
    </dsp:sp>
    <dsp:sp modelId="{75797240-2741-4913-B528-F4517F4BC07A}">
      <dsp:nvSpPr>
        <dsp:cNvPr id="0" name=""/>
        <dsp:cNvSpPr/>
      </dsp:nvSpPr>
      <dsp:spPr>
        <a:xfrm>
          <a:off x="3239559" y="251052"/>
          <a:ext cx="2581741" cy="1549044"/>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Cambria" panose="02040503050406030204" pitchFamily="18" charset="0"/>
              <a:ea typeface="Cambria" panose="02040503050406030204" pitchFamily="18" charset="0"/>
            </a:rPr>
            <a:t>Polya-Gamma Data Augmentation </a:t>
          </a:r>
        </a:p>
      </dsp:txBody>
      <dsp:txXfrm>
        <a:off x="3239559" y="251052"/>
        <a:ext cx="2581741" cy="1549044"/>
      </dsp:txXfrm>
    </dsp:sp>
    <dsp:sp modelId="{A3C8DB74-70AB-4EA3-8824-99249258CC19}">
      <dsp:nvSpPr>
        <dsp:cNvPr id="0" name=""/>
        <dsp:cNvSpPr/>
      </dsp:nvSpPr>
      <dsp:spPr>
        <a:xfrm>
          <a:off x="1297728" y="1799040"/>
          <a:ext cx="6351083" cy="563200"/>
        </a:xfrm>
        <a:custGeom>
          <a:avLst/>
          <a:gdLst/>
          <a:ahLst/>
          <a:cxnLst/>
          <a:rect l="0" t="0" r="0" b="0"/>
          <a:pathLst>
            <a:path>
              <a:moveTo>
                <a:pt x="6351083" y="0"/>
              </a:moveTo>
              <a:lnTo>
                <a:pt x="6351083" y="298700"/>
              </a:lnTo>
              <a:lnTo>
                <a:pt x="0" y="298700"/>
              </a:lnTo>
              <a:lnTo>
                <a:pt x="0" y="56320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latin typeface="Cambria" panose="02040503050406030204" pitchFamily="18" charset="0"/>
            <a:ea typeface="Cambria" panose="02040503050406030204" pitchFamily="18" charset="0"/>
          </a:endParaRPr>
        </a:p>
      </dsp:txBody>
      <dsp:txXfrm>
        <a:off x="4313800" y="2077671"/>
        <a:ext cx="318939" cy="5938"/>
      </dsp:txXfrm>
    </dsp:sp>
    <dsp:sp modelId="{1D3AF607-343B-4B36-AD6E-C768DDB2FFA3}">
      <dsp:nvSpPr>
        <dsp:cNvPr id="0" name=""/>
        <dsp:cNvSpPr/>
      </dsp:nvSpPr>
      <dsp:spPr>
        <a:xfrm>
          <a:off x="6357941" y="251795"/>
          <a:ext cx="2581741" cy="1549044"/>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Cambria" panose="02040503050406030204" pitchFamily="18" charset="0"/>
              <a:ea typeface="Cambria" panose="02040503050406030204" pitchFamily="18" charset="0"/>
            </a:rPr>
            <a:t>Prior Information</a:t>
          </a:r>
        </a:p>
      </dsp:txBody>
      <dsp:txXfrm>
        <a:off x="6357941" y="251795"/>
        <a:ext cx="2581741" cy="1549044"/>
      </dsp:txXfrm>
    </dsp:sp>
    <dsp:sp modelId="{D11C5FC4-EA89-4345-B831-1D595C808BD4}">
      <dsp:nvSpPr>
        <dsp:cNvPr id="0" name=""/>
        <dsp:cNvSpPr/>
      </dsp:nvSpPr>
      <dsp:spPr>
        <a:xfrm>
          <a:off x="2586799" y="3123443"/>
          <a:ext cx="563200" cy="91440"/>
        </a:xfrm>
        <a:custGeom>
          <a:avLst/>
          <a:gdLst/>
          <a:ahLst/>
          <a:cxnLst/>
          <a:rect l="0" t="0" r="0" b="0"/>
          <a:pathLst>
            <a:path>
              <a:moveTo>
                <a:pt x="0" y="45720"/>
              </a:moveTo>
              <a:lnTo>
                <a:pt x="563200"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latin typeface="Cambria" panose="02040503050406030204" pitchFamily="18" charset="0"/>
            <a:ea typeface="Cambria" panose="02040503050406030204" pitchFamily="18" charset="0"/>
          </a:endParaRPr>
        </a:p>
      </dsp:txBody>
      <dsp:txXfrm>
        <a:off x="2853554" y="3166194"/>
        <a:ext cx="29690" cy="5938"/>
      </dsp:txXfrm>
    </dsp:sp>
    <dsp:sp modelId="{5CF4CE37-9AA5-4423-B6CD-234F1C76711E}">
      <dsp:nvSpPr>
        <dsp:cNvPr id="0" name=""/>
        <dsp:cNvSpPr/>
      </dsp:nvSpPr>
      <dsp:spPr>
        <a:xfrm>
          <a:off x="6858" y="2394640"/>
          <a:ext cx="2581741" cy="1549044"/>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Cambria" panose="02040503050406030204" pitchFamily="18" charset="0"/>
              <a:ea typeface="Cambria" panose="02040503050406030204" pitchFamily="18" charset="0"/>
            </a:rPr>
            <a:t>Posterior Samples by MCMC</a:t>
          </a:r>
        </a:p>
      </dsp:txBody>
      <dsp:txXfrm>
        <a:off x="6858" y="2394640"/>
        <a:ext cx="2581741" cy="1549044"/>
      </dsp:txXfrm>
    </dsp:sp>
    <dsp:sp modelId="{00D53ECD-9568-4EE5-A226-228DFB7CBF32}">
      <dsp:nvSpPr>
        <dsp:cNvPr id="0" name=""/>
        <dsp:cNvSpPr/>
      </dsp:nvSpPr>
      <dsp:spPr>
        <a:xfrm>
          <a:off x="5762341" y="3123443"/>
          <a:ext cx="563200" cy="91440"/>
        </a:xfrm>
        <a:custGeom>
          <a:avLst/>
          <a:gdLst/>
          <a:ahLst/>
          <a:cxnLst/>
          <a:rect l="0" t="0" r="0" b="0"/>
          <a:pathLst>
            <a:path>
              <a:moveTo>
                <a:pt x="0" y="45720"/>
              </a:moveTo>
              <a:lnTo>
                <a:pt x="563200"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latin typeface="Cambria" panose="02040503050406030204" pitchFamily="18" charset="0"/>
            <a:ea typeface="Cambria" panose="02040503050406030204" pitchFamily="18" charset="0"/>
          </a:endParaRPr>
        </a:p>
      </dsp:txBody>
      <dsp:txXfrm>
        <a:off x="6029096" y="3166194"/>
        <a:ext cx="29690" cy="5938"/>
      </dsp:txXfrm>
    </dsp:sp>
    <dsp:sp modelId="{E72DBC01-3739-4F3C-B8ED-4405704FF163}">
      <dsp:nvSpPr>
        <dsp:cNvPr id="0" name=""/>
        <dsp:cNvSpPr/>
      </dsp:nvSpPr>
      <dsp:spPr>
        <a:xfrm>
          <a:off x="3182399" y="2394640"/>
          <a:ext cx="2581741" cy="1549044"/>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Cambria" panose="02040503050406030204" pitchFamily="18" charset="0"/>
              <a:ea typeface="Cambria" panose="02040503050406030204" pitchFamily="18" charset="0"/>
            </a:rPr>
            <a:t>Posterior credible intervals for Variable Selection</a:t>
          </a:r>
        </a:p>
      </dsp:txBody>
      <dsp:txXfrm>
        <a:off x="3182399" y="2394640"/>
        <a:ext cx="2581741" cy="1549044"/>
      </dsp:txXfrm>
    </dsp:sp>
    <dsp:sp modelId="{9313FEE1-7A8A-41C4-BF0D-8543EA4EC543}">
      <dsp:nvSpPr>
        <dsp:cNvPr id="0" name=""/>
        <dsp:cNvSpPr/>
      </dsp:nvSpPr>
      <dsp:spPr>
        <a:xfrm>
          <a:off x="6357941" y="2394640"/>
          <a:ext cx="2581741" cy="1549044"/>
        </a:xfrm>
        <a:prstGeom prst="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bg1"/>
              </a:solidFill>
              <a:latin typeface="Cambria" panose="02040503050406030204" pitchFamily="18" charset="0"/>
              <a:ea typeface="Cambria" panose="02040503050406030204" pitchFamily="18" charset="0"/>
            </a:rPr>
            <a:t>Prediction Performance – Accuracy, Sensitivity, Specificity, Brier Score, AUC-ROC, MSE</a:t>
          </a:r>
        </a:p>
      </dsp:txBody>
      <dsp:txXfrm>
        <a:off x="6357941" y="2394640"/>
        <a:ext cx="2581741" cy="15490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20AEB-AF50-46C4-8066-C31A34F198D2}">
      <dsp:nvSpPr>
        <dsp:cNvPr id="0" name=""/>
        <dsp:cNvSpPr/>
      </dsp:nvSpPr>
      <dsp:spPr>
        <a:xfrm>
          <a:off x="671036" y="0"/>
          <a:ext cx="7605077" cy="419576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BBD7DB-59E5-413D-A953-8EF8D0F42057}">
      <dsp:nvSpPr>
        <dsp:cNvPr id="0" name=""/>
        <dsp:cNvSpPr/>
      </dsp:nvSpPr>
      <dsp:spPr>
        <a:xfrm>
          <a:off x="2457" y="1258728"/>
          <a:ext cx="1430757" cy="167830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Data</a:t>
          </a:r>
        </a:p>
      </dsp:txBody>
      <dsp:txXfrm>
        <a:off x="72301" y="1328572"/>
        <a:ext cx="1291069" cy="1538616"/>
      </dsp:txXfrm>
    </dsp:sp>
    <dsp:sp modelId="{743F7841-68A5-483C-A531-8AA7E1BF92E7}">
      <dsp:nvSpPr>
        <dsp:cNvPr id="0" name=""/>
        <dsp:cNvSpPr/>
      </dsp:nvSpPr>
      <dsp:spPr>
        <a:xfrm>
          <a:off x="1504752" y="1258728"/>
          <a:ext cx="1430757" cy="167830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Training &amp; Test Data</a:t>
          </a:r>
        </a:p>
      </dsp:txBody>
      <dsp:txXfrm>
        <a:off x="1574596" y="1328572"/>
        <a:ext cx="1291069" cy="1538616"/>
      </dsp:txXfrm>
    </dsp:sp>
    <dsp:sp modelId="{2CB680D2-710F-4564-8606-43244A6A1B2F}">
      <dsp:nvSpPr>
        <dsp:cNvPr id="0" name=""/>
        <dsp:cNvSpPr/>
      </dsp:nvSpPr>
      <dsp:spPr>
        <a:xfrm>
          <a:off x="3007048" y="1258728"/>
          <a:ext cx="1430757" cy="167830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Fit the models with Training Data</a:t>
          </a:r>
        </a:p>
      </dsp:txBody>
      <dsp:txXfrm>
        <a:off x="3076892" y="1328572"/>
        <a:ext cx="1291069" cy="1538616"/>
      </dsp:txXfrm>
    </dsp:sp>
    <dsp:sp modelId="{CF941EDB-682B-40A1-9D91-1915E388DBC8}">
      <dsp:nvSpPr>
        <dsp:cNvPr id="0" name=""/>
        <dsp:cNvSpPr/>
      </dsp:nvSpPr>
      <dsp:spPr>
        <a:xfrm>
          <a:off x="4509343" y="1258728"/>
          <a:ext cx="1430757" cy="167830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Predict response with test data</a:t>
          </a:r>
        </a:p>
      </dsp:txBody>
      <dsp:txXfrm>
        <a:off x="4579187" y="1328572"/>
        <a:ext cx="1291069" cy="1538616"/>
      </dsp:txXfrm>
    </dsp:sp>
    <dsp:sp modelId="{296973C6-4930-4358-A2B0-51078D27D2DC}">
      <dsp:nvSpPr>
        <dsp:cNvPr id="0" name=""/>
        <dsp:cNvSpPr/>
      </dsp:nvSpPr>
      <dsp:spPr>
        <a:xfrm>
          <a:off x="6011639" y="1258728"/>
          <a:ext cx="1430757" cy="167830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Prediction Intervals for variable selection</a:t>
          </a:r>
        </a:p>
      </dsp:txBody>
      <dsp:txXfrm>
        <a:off x="6081483" y="1328572"/>
        <a:ext cx="1291069" cy="1538616"/>
      </dsp:txXfrm>
    </dsp:sp>
    <dsp:sp modelId="{69CD322A-2F39-470E-B9EC-4B7D07F9324E}">
      <dsp:nvSpPr>
        <dsp:cNvPr id="0" name=""/>
        <dsp:cNvSpPr/>
      </dsp:nvSpPr>
      <dsp:spPr>
        <a:xfrm>
          <a:off x="7513934" y="1258728"/>
          <a:ext cx="1430757" cy="167830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Accuracy, Sensitivity, Specificy, AUC-ROC for prediction</a:t>
          </a:r>
        </a:p>
      </dsp:txBody>
      <dsp:txXfrm>
        <a:off x="7583778" y="1328572"/>
        <a:ext cx="1291069" cy="15386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C5B2BC-EF9A-4D42-B248-C409AB53330A}">
      <dsp:nvSpPr>
        <dsp:cNvPr id="0" name=""/>
        <dsp:cNvSpPr/>
      </dsp:nvSpPr>
      <dsp:spPr>
        <a:xfrm>
          <a:off x="0" y="0"/>
          <a:ext cx="7523481" cy="892415"/>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Cambria" panose="02040503050406030204" pitchFamily="18" charset="0"/>
              <a:ea typeface="Cambria" panose="02040503050406030204" pitchFamily="18" charset="0"/>
            </a:rPr>
            <a:t>Data was simulated with variable no. of predictors and sample sizes.</a:t>
          </a:r>
        </a:p>
      </dsp:txBody>
      <dsp:txXfrm>
        <a:off x="26138" y="26138"/>
        <a:ext cx="6485086" cy="840139"/>
      </dsp:txXfrm>
    </dsp:sp>
    <dsp:sp modelId="{A30FB7DB-EC17-435D-9D70-D513B8B9BDCA}">
      <dsp:nvSpPr>
        <dsp:cNvPr id="0" name=""/>
        <dsp:cNvSpPr/>
      </dsp:nvSpPr>
      <dsp:spPr>
        <a:xfrm>
          <a:off x="592022" y="1026097"/>
          <a:ext cx="7523481" cy="892415"/>
        </a:xfrm>
        <a:prstGeom prst="roundRect">
          <a:avLst>
            <a:gd name="adj" fmla="val 10000"/>
          </a:avLst>
        </a:prstGeom>
        <a:solidFill>
          <a:schemeClr val="accent2">
            <a:hueOff val="-443578"/>
            <a:satOff val="2739"/>
            <a:lumOff val="-39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Cambria" panose="02040503050406030204" pitchFamily="18" charset="0"/>
              <a:ea typeface="Cambria" panose="02040503050406030204" pitchFamily="18" charset="0"/>
            </a:rPr>
            <a:t>Several set of coefficients were explored.</a:t>
          </a:r>
        </a:p>
      </dsp:txBody>
      <dsp:txXfrm>
        <a:off x="618160" y="1052235"/>
        <a:ext cx="6261043" cy="840139"/>
      </dsp:txXfrm>
    </dsp:sp>
    <dsp:sp modelId="{80C41345-B541-4FB8-80A9-37912908AB4D}">
      <dsp:nvSpPr>
        <dsp:cNvPr id="0" name=""/>
        <dsp:cNvSpPr/>
      </dsp:nvSpPr>
      <dsp:spPr>
        <a:xfrm>
          <a:off x="1250778" y="2109345"/>
          <a:ext cx="7523481" cy="892415"/>
        </a:xfrm>
        <a:prstGeom prst="roundRect">
          <a:avLst>
            <a:gd name="adj" fmla="val 10000"/>
          </a:avLst>
        </a:prstGeom>
        <a:solidFill>
          <a:schemeClr val="accent2">
            <a:hueOff val="-887157"/>
            <a:satOff val="5477"/>
            <a:lumOff val="-78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Cambria" panose="02040503050406030204" pitchFamily="18" charset="0"/>
              <a:ea typeface="Cambria" panose="02040503050406030204" pitchFamily="18" charset="0"/>
            </a:rPr>
            <a:t>Model can have unpenalized baseline variables, and differential shrinkage.</a:t>
          </a:r>
        </a:p>
      </dsp:txBody>
      <dsp:txXfrm>
        <a:off x="1276916" y="2135483"/>
        <a:ext cx="6270448" cy="840139"/>
      </dsp:txXfrm>
    </dsp:sp>
    <dsp:sp modelId="{9ADF2F94-7E21-4B90-AFA2-FE33233A5C59}">
      <dsp:nvSpPr>
        <dsp:cNvPr id="0" name=""/>
        <dsp:cNvSpPr/>
      </dsp:nvSpPr>
      <dsp:spPr>
        <a:xfrm>
          <a:off x="1880870" y="3164018"/>
          <a:ext cx="7523481" cy="892415"/>
        </a:xfrm>
        <a:prstGeom prst="roundRect">
          <a:avLst>
            <a:gd name="adj" fmla="val 10000"/>
          </a:avLst>
        </a:prstGeom>
        <a:solidFill>
          <a:schemeClr val="accent2">
            <a:hueOff val="-1330735"/>
            <a:satOff val="8216"/>
            <a:lumOff val="-117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Cambria" panose="02040503050406030204" pitchFamily="18" charset="0"/>
              <a:ea typeface="Cambria" panose="02040503050406030204" pitchFamily="18" charset="0"/>
            </a:rPr>
            <a:t>Interaction terms between proxied biomarker variables and demographics were considered. </a:t>
          </a:r>
        </a:p>
      </dsp:txBody>
      <dsp:txXfrm>
        <a:off x="1907008" y="3190156"/>
        <a:ext cx="6261043" cy="840139"/>
      </dsp:txXfrm>
    </dsp:sp>
    <dsp:sp modelId="{1327E558-2AC9-4849-A947-E49A190696CE}">
      <dsp:nvSpPr>
        <dsp:cNvPr id="0" name=""/>
        <dsp:cNvSpPr/>
      </dsp:nvSpPr>
      <dsp:spPr>
        <a:xfrm>
          <a:off x="6943411" y="683509"/>
          <a:ext cx="580070" cy="580070"/>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latin typeface="Cambria" panose="02040503050406030204" pitchFamily="18" charset="0"/>
            <a:ea typeface="Cambria" panose="02040503050406030204" pitchFamily="18" charset="0"/>
          </a:endParaRPr>
        </a:p>
      </dsp:txBody>
      <dsp:txXfrm>
        <a:off x="7073927" y="683509"/>
        <a:ext cx="319038" cy="436503"/>
      </dsp:txXfrm>
    </dsp:sp>
    <dsp:sp modelId="{EBBCC213-EBFE-4397-871E-07F785EF08E4}">
      <dsp:nvSpPr>
        <dsp:cNvPr id="0" name=""/>
        <dsp:cNvSpPr/>
      </dsp:nvSpPr>
      <dsp:spPr>
        <a:xfrm>
          <a:off x="7573503" y="1738181"/>
          <a:ext cx="580070" cy="580070"/>
        </a:xfrm>
        <a:prstGeom prst="downArrow">
          <a:avLst>
            <a:gd name="adj1" fmla="val 55000"/>
            <a:gd name="adj2" fmla="val 45000"/>
          </a:avLst>
        </a:prstGeom>
        <a:solidFill>
          <a:schemeClr val="accent2">
            <a:tint val="40000"/>
            <a:alpha val="90000"/>
            <a:hueOff val="-815231"/>
            <a:satOff val="5224"/>
            <a:lumOff val="238"/>
            <a:alphaOff val="0"/>
          </a:schemeClr>
        </a:solidFill>
        <a:ln w="19050" cap="rnd" cmpd="sng" algn="ctr">
          <a:solidFill>
            <a:schemeClr val="accent2">
              <a:tint val="40000"/>
              <a:alpha val="90000"/>
              <a:hueOff val="-815231"/>
              <a:satOff val="5224"/>
              <a:lumOff val="23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latin typeface="Cambria" panose="02040503050406030204" pitchFamily="18" charset="0"/>
            <a:ea typeface="Cambria" panose="02040503050406030204" pitchFamily="18" charset="0"/>
          </a:endParaRPr>
        </a:p>
      </dsp:txBody>
      <dsp:txXfrm>
        <a:off x="7704019" y="1738181"/>
        <a:ext cx="319038" cy="436503"/>
      </dsp:txXfrm>
    </dsp:sp>
    <dsp:sp modelId="{BAB63CAB-9848-4E40-A1A3-D36C0AC43DD8}">
      <dsp:nvSpPr>
        <dsp:cNvPr id="0" name=""/>
        <dsp:cNvSpPr/>
      </dsp:nvSpPr>
      <dsp:spPr>
        <a:xfrm>
          <a:off x="8194190" y="2792854"/>
          <a:ext cx="580070" cy="580070"/>
        </a:xfrm>
        <a:prstGeom prst="downArrow">
          <a:avLst>
            <a:gd name="adj1" fmla="val 55000"/>
            <a:gd name="adj2" fmla="val 45000"/>
          </a:avLst>
        </a:prstGeom>
        <a:solidFill>
          <a:schemeClr val="accent2">
            <a:tint val="40000"/>
            <a:alpha val="90000"/>
            <a:hueOff val="-1630462"/>
            <a:satOff val="10447"/>
            <a:lumOff val="477"/>
            <a:alphaOff val="0"/>
          </a:schemeClr>
        </a:solidFill>
        <a:ln w="19050" cap="rnd" cmpd="sng" algn="ctr">
          <a:solidFill>
            <a:schemeClr val="accent2">
              <a:tint val="40000"/>
              <a:alpha val="90000"/>
              <a:hueOff val="-1630462"/>
              <a:satOff val="10447"/>
              <a:lumOff val="4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latin typeface="Cambria" panose="02040503050406030204" pitchFamily="18" charset="0"/>
            <a:ea typeface="Cambria" panose="02040503050406030204" pitchFamily="18" charset="0"/>
          </a:endParaRPr>
        </a:p>
      </dsp:txBody>
      <dsp:txXfrm>
        <a:off x="8324706" y="2792854"/>
        <a:ext cx="319038" cy="43650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AAE9B-9146-4BB3-AF62-5745D3482F2D}">
      <dsp:nvSpPr>
        <dsp:cNvPr id="0" name=""/>
        <dsp:cNvSpPr/>
      </dsp:nvSpPr>
      <dsp:spPr>
        <a:xfrm>
          <a:off x="0" y="717666"/>
          <a:ext cx="5614987" cy="831600"/>
        </a:xfrm>
        <a:prstGeom prst="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AFB4FF-ABFE-4DEB-AA50-89F21011E323}">
      <dsp:nvSpPr>
        <dsp:cNvPr id="0" name=""/>
        <dsp:cNvSpPr/>
      </dsp:nvSpPr>
      <dsp:spPr>
        <a:xfrm>
          <a:off x="280749" y="198069"/>
          <a:ext cx="3930490" cy="97416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63" tIns="0" rIns="148563" bIns="0" numCol="1" spcCol="1270" anchor="ctr" anchorCtr="0">
          <a:noAutofit/>
        </a:bodyPr>
        <a:lstStyle/>
        <a:p>
          <a:pPr marL="0" lvl="0" indent="0" algn="l" defTabSz="1466850">
            <a:lnSpc>
              <a:spcPct val="90000"/>
            </a:lnSpc>
            <a:spcBef>
              <a:spcPct val="0"/>
            </a:spcBef>
            <a:spcAft>
              <a:spcPct val="35000"/>
            </a:spcAft>
            <a:buNone/>
          </a:pPr>
          <a:r>
            <a:rPr lang="en-US" sz="3300" kern="1200" dirty="0">
              <a:solidFill>
                <a:schemeClr val="tx1"/>
              </a:solidFill>
              <a:latin typeface="Cambria" panose="02040503050406030204" pitchFamily="18" charset="0"/>
              <a:ea typeface="Cambria" panose="02040503050406030204" pitchFamily="18" charset="0"/>
            </a:rPr>
            <a:t>Diabetes</a:t>
          </a:r>
        </a:p>
      </dsp:txBody>
      <dsp:txXfrm>
        <a:off x="328304" y="245624"/>
        <a:ext cx="3835380" cy="879050"/>
      </dsp:txXfrm>
    </dsp:sp>
    <dsp:sp modelId="{2FC40A6B-C34C-43E1-9C62-A6D8928FBCF3}">
      <dsp:nvSpPr>
        <dsp:cNvPr id="0" name=""/>
        <dsp:cNvSpPr/>
      </dsp:nvSpPr>
      <dsp:spPr>
        <a:xfrm>
          <a:off x="0" y="2214546"/>
          <a:ext cx="5614987" cy="831600"/>
        </a:xfrm>
        <a:prstGeom prst="rect">
          <a:avLst/>
        </a:prstGeom>
        <a:solidFill>
          <a:schemeClr val="lt1">
            <a:alpha val="90000"/>
            <a:hueOff val="0"/>
            <a:satOff val="0"/>
            <a:lumOff val="0"/>
            <a:alphaOff val="0"/>
          </a:schemeClr>
        </a:solidFill>
        <a:ln w="19050" cap="rnd" cmpd="sng" algn="ctr">
          <a:solidFill>
            <a:schemeClr val="accent5">
              <a:hueOff val="-1313969"/>
              <a:satOff val="-8924"/>
              <a:lumOff val="-3726"/>
              <a:alphaOff val="0"/>
            </a:schemeClr>
          </a:solidFill>
          <a:prstDash val="solid"/>
        </a:ln>
        <a:effectLst/>
      </dsp:spPr>
      <dsp:style>
        <a:lnRef idx="2">
          <a:scrgbClr r="0" g="0" b="0"/>
        </a:lnRef>
        <a:fillRef idx="1">
          <a:scrgbClr r="0" g="0" b="0"/>
        </a:fillRef>
        <a:effectRef idx="0">
          <a:scrgbClr r="0" g="0" b="0"/>
        </a:effectRef>
        <a:fontRef idx="minor"/>
      </dsp:style>
    </dsp:sp>
    <dsp:sp modelId="{F21BDB47-3B29-48CE-81D0-544CD76EB4F3}">
      <dsp:nvSpPr>
        <dsp:cNvPr id="0" name=""/>
        <dsp:cNvSpPr/>
      </dsp:nvSpPr>
      <dsp:spPr>
        <a:xfrm>
          <a:off x="280749" y="1727466"/>
          <a:ext cx="3930490" cy="974160"/>
        </a:xfrm>
        <a:prstGeom prst="roundRect">
          <a:avLst/>
        </a:prstGeom>
        <a:solidFill>
          <a:schemeClr val="accent5">
            <a:hueOff val="-1313969"/>
            <a:satOff val="-8924"/>
            <a:lumOff val="-372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63" tIns="0" rIns="148563" bIns="0" numCol="1" spcCol="1270" anchor="ctr" anchorCtr="0">
          <a:noAutofit/>
        </a:bodyPr>
        <a:lstStyle/>
        <a:p>
          <a:pPr marL="0" lvl="0" indent="0" algn="l" defTabSz="1466850">
            <a:lnSpc>
              <a:spcPct val="90000"/>
            </a:lnSpc>
            <a:spcBef>
              <a:spcPct val="0"/>
            </a:spcBef>
            <a:spcAft>
              <a:spcPct val="35000"/>
            </a:spcAft>
            <a:buNone/>
          </a:pPr>
          <a:r>
            <a:rPr lang="en-US" sz="3300" kern="1200" dirty="0">
              <a:solidFill>
                <a:schemeClr val="tx1"/>
              </a:solidFill>
              <a:latin typeface="Cambria" panose="02040503050406030204" pitchFamily="18" charset="0"/>
              <a:ea typeface="Cambria" panose="02040503050406030204" pitchFamily="18" charset="0"/>
            </a:rPr>
            <a:t>Colon Cancer</a:t>
          </a:r>
        </a:p>
      </dsp:txBody>
      <dsp:txXfrm>
        <a:off x="328304" y="1775021"/>
        <a:ext cx="3835380" cy="879050"/>
      </dsp:txXfrm>
    </dsp:sp>
    <dsp:sp modelId="{7B5BA4E7-073E-4CE2-8A93-FEA616792D30}">
      <dsp:nvSpPr>
        <dsp:cNvPr id="0" name=""/>
        <dsp:cNvSpPr/>
      </dsp:nvSpPr>
      <dsp:spPr>
        <a:xfrm>
          <a:off x="0" y="3711426"/>
          <a:ext cx="5614987" cy="831600"/>
        </a:xfrm>
        <a:prstGeom prst="rect">
          <a:avLst/>
        </a:prstGeom>
        <a:solidFill>
          <a:schemeClr val="lt1">
            <a:alpha val="90000"/>
            <a:hueOff val="0"/>
            <a:satOff val="0"/>
            <a:lumOff val="0"/>
            <a:alphaOff val="0"/>
          </a:schemeClr>
        </a:solidFill>
        <a:ln w="19050" cap="rnd" cmpd="sng" algn="ctr">
          <a:solidFill>
            <a:schemeClr val="accent5">
              <a:hueOff val="-2627937"/>
              <a:satOff val="-17848"/>
              <a:lumOff val="-7451"/>
              <a:alphaOff val="0"/>
            </a:schemeClr>
          </a:solidFill>
          <a:prstDash val="solid"/>
        </a:ln>
        <a:effectLst/>
      </dsp:spPr>
      <dsp:style>
        <a:lnRef idx="2">
          <a:scrgbClr r="0" g="0" b="0"/>
        </a:lnRef>
        <a:fillRef idx="1">
          <a:scrgbClr r="0" g="0" b="0"/>
        </a:fillRef>
        <a:effectRef idx="0">
          <a:scrgbClr r="0" g="0" b="0"/>
        </a:effectRef>
        <a:fontRef idx="minor"/>
      </dsp:style>
    </dsp:sp>
    <dsp:sp modelId="{BEED6F0B-E7D4-41EB-8C2E-E328F7E54273}">
      <dsp:nvSpPr>
        <dsp:cNvPr id="0" name=""/>
        <dsp:cNvSpPr/>
      </dsp:nvSpPr>
      <dsp:spPr>
        <a:xfrm>
          <a:off x="280749" y="3224346"/>
          <a:ext cx="3930490" cy="974160"/>
        </a:xfrm>
        <a:prstGeom prst="roundRect">
          <a:avLst/>
        </a:prstGeom>
        <a:solidFill>
          <a:schemeClr val="accent5">
            <a:hueOff val="-2627937"/>
            <a:satOff val="-17848"/>
            <a:lumOff val="-745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63" tIns="0" rIns="148563" bIns="0" numCol="1" spcCol="1270" anchor="ctr" anchorCtr="0">
          <a:noAutofit/>
        </a:bodyPr>
        <a:lstStyle/>
        <a:p>
          <a:pPr marL="0" lvl="0" indent="0" algn="l" defTabSz="1466850">
            <a:lnSpc>
              <a:spcPct val="90000"/>
            </a:lnSpc>
            <a:spcBef>
              <a:spcPct val="0"/>
            </a:spcBef>
            <a:spcAft>
              <a:spcPct val="35000"/>
            </a:spcAft>
            <a:buNone/>
          </a:pPr>
          <a:r>
            <a:rPr lang="en-US" sz="3300" kern="1200" dirty="0">
              <a:solidFill>
                <a:schemeClr val="tx1"/>
              </a:solidFill>
              <a:latin typeface="Cambria" panose="02040503050406030204" pitchFamily="18" charset="0"/>
              <a:ea typeface="Cambria" panose="02040503050406030204" pitchFamily="18" charset="0"/>
            </a:rPr>
            <a:t>Alzheimer’s disease</a:t>
          </a:r>
        </a:p>
      </dsp:txBody>
      <dsp:txXfrm>
        <a:off x="328304" y="3271901"/>
        <a:ext cx="3835380" cy="8790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0381C-76DF-4833-BE45-A2C46911C0F5}">
      <dsp:nvSpPr>
        <dsp:cNvPr id="0" name=""/>
        <dsp:cNvSpPr/>
      </dsp:nvSpPr>
      <dsp:spPr>
        <a:xfrm>
          <a:off x="0" y="558"/>
          <a:ext cx="6496050" cy="1305966"/>
        </a:xfrm>
        <a:prstGeom prst="roundRect">
          <a:avLst>
            <a:gd name="adj" fmla="val 10000"/>
          </a:avLst>
        </a:prstGeom>
        <a:solidFill>
          <a:schemeClr val="bg1">
            <a:lumMod val="95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C2B1D1D5-C6DB-4A17-B2E7-B7BA5DA53DF2}">
      <dsp:nvSpPr>
        <dsp:cNvPr id="0" name=""/>
        <dsp:cNvSpPr/>
      </dsp:nvSpPr>
      <dsp:spPr>
        <a:xfrm>
          <a:off x="395054" y="294400"/>
          <a:ext cx="718281" cy="718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65D9FD52-9DDE-40EB-AAA8-CF422B7F15E7}">
      <dsp:nvSpPr>
        <dsp:cNvPr id="0" name=""/>
        <dsp:cNvSpPr/>
      </dsp:nvSpPr>
      <dsp:spPr>
        <a:xfrm>
          <a:off x="1508391" y="558"/>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Cambria" panose="02040503050406030204" pitchFamily="18" charset="0"/>
              <a:ea typeface="Cambria" panose="02040503050406030204" pitchFamily="18" charset="0"/>
            </a:rPr>
            <a:t>Extension with other shrinkage priors</a:t>
          </a:r>
        </a:p>
      </dsp:txBody>
      <dsp:txXfrm>
        <a:off x="1508391" y="558"/>
        <a:ext cx="4987658" cy="1305966"/>
      </dsp:txXfrm>
    </dsp:sp>
    <dsp:sp modelId="{04D63AB7-2789-4253-91CB-B2490019D9DE}">
      <dsp:nvSpPr>
        <dsp:cNvPr id="0" name=""/>
        <dsp:cNvSpPr/>
      </dsp:nvSpPr>
      <dsp:spPr>
        <a:xfrm>
          <a:off x="0" y="1633016"/>
          <a:ext cx="6496050" cy="1305966"/>
        </a:xfrm>
        <a:prstGeom prst="roundRect">
          <a:avLst>
            <a:gd name="adj" fmla="val 10000"/>
          </a:avLst>
        </a:prstGeom>
        <a:solidFill>
          <a:schemeClr val="bg1">
            <a:lumMod val="95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CCF1E972-7355-4920-A43C-021CDAC9AA85}">
      <dsp:nvSpPr>
        <dsp:cNvPr id="0" name=""/>
        <dsp:cNvSpPr/>
      </dsp:nvSpPr>
      <dsp:spPr>
        <a:xfrm>
          <a:off x="395054" y="1926859"/>
          <a:ext cx="718281" cy="7182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4DF241D8-EB27-43AA-A69F-C6BCB0E872B3}">
      <dsp:nvSpPr>
        <dsp:cNvPr id="0" name=""/>
        <dsp:cNvSpPr/>
      </dsp:nvSpPr>
      <dsp:spPr>
        <a:xfrm>
          <a:off x="1508391" y="1633016"/>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1111250">
            <a:lnSpc>
              <a:spcPct val="100000"/>
            </a:lnSpc>
            <a:spcBef>
              <a:spcPct val="0"/>
            </a:spcBef>
            <a:spcAft>
              <a:spcPct val="35000"/>
            </a:spcAft>
            <a:buNone/>
          </a:pPr>
          <a:r>
            <a:rPr lang="en-US" sz="2500" b="0" i="0" kern="1200" dirty="0">
              <a:latin typeface="Cambria" panose="02040503050406030204" pitchFamily="18" charset="0"/>
              <a:ea typeface="Cambria" panose="02040503050406030204" pitchFamily="18" charset="0"/>
            </a:rPr>
            <a:t>Application to a real-world clinical trial design </a:t>
          </a:r>
          <a:endParaRPr lang="en-US" sz="2500" kern="1200" dirty="0">
            <a:latin typeface="Cambria" panose="02040503050406030204" pitchFamily="18" charset="0"/>
            <a:ea typeface="Cambria" panose="02040503050406030204" pitchFamily="18" charset="0"/>
          </a:endParaRPr>
        </a:p>
      </dsp:txBody>
      <dsp:txXfrm>
        <a:off x="1508391" y="1633016"/>
        <a:ext cx="4987658" cy="1305966"/>
      </dsp:txXfrm>
    </dsp:sp>
    <dsp:sp modelId="{6922E763-242B-4DA3-BD83-2DE490215ABE}">
      <dsp:nvSpPr>
        <dsp:cNvPr id="0" name=""/>
        <dsp:cNvSpPr/>
      </dsp:nvSpPr>
      <dsp:spPr>
        <a:xfrm>
          <a:off x="0" y="3265475"/>
          <a:ext cx="6496050" cy="1305966"/>
        </a:xfrm>
        <a:prstGeom prst="roundRect">
          <a:avLst>
            <a:gd name="adj" fmla="val 10000"/>
          </a:avLst>
        </a:prstGeom>
        <a:solidFill>
          <a:schemeClr val="bg1">
            <a:lumMod val="95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B74B7B1D-2E44-4F70-9D1B-A4D80809BAA3}">
      <dsp:nvSpPr>
        <dsp:cNvPr id="0" name=""/>
        <dsp:cNvSpPr/>
      </dsp:nvSpPr>
      <dsp:spPr>
        <a:xfrm>
          <a:off x="395054" y="3559317"/>
          <a:ext cx="718281" cy="7182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38F1CAAD-B1C5-43CB-B0A4-4EDA617BC36B}">
      <dsp:nvSpPr>
        <dsp:cNvPr id="0" name=""/>
        <dsp:cNvSpPr/>
      </dsp:nvSpPr>
      <dsp:spPr>
        <a:xfrm>
          <a:off x="1508391" y="3265475"/>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1111250">
            <a:lnSpc>
              <a:spcPct val="100000"/>
            </a:lnSpc>
            <a:spcBef>
              <a:spcPct val="0"/>
            </a:spcBef>
            <a:spcAft>
              <a:spcPct val="35000"/>
            </a:spcAft>
            <a:buNone/>
          </a:pPr>
          <a:endParaRPr lang="en-US" sz="2500" b="1" kern="1200" dirty="0">
            <a:latin typeface="Cambria" panose="02040503050406030204" pitchFamily="18" charset="0"/>
            <a:ea typeface="Cambria" panose="02040503050406030204" pitchFamily="18" charset="0"/>
          </a:endParaRPr>
        </a:p>
      </dsp:txBody>
      <dsp:txXfrm>
        <a:off x="1508391" y="3265475"/>
        <a:ext cx="4987658" cy="130596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FBA018-A8E7-41D7-83A4-BC7AB0C5D6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C1C0C64-9FDC-43B6-B921-15536E5D1347}"/>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A1123B-D449-4C84-84CF-06C7BB6A81BD}" type="datetimeFigureOut">
              <a:rPr lang="en-US" smtClean="0"/>
              <a:t>3/15/2023</a:t>
            </a:fld>
            <a:endParaRPr lang="en-US"/>
          </a:p>
        </p:txBody>
      </p:sp>
      <p:sp>
        <p:nvSpPr>
          <p:cNvPr id="4" name="Slide Image Placeholder 3">
            <a:extLst>
              <a:ext uri="{FF2B5EF4-FFF2-40B4-BE49-F238E27FC236}">
                <a16:creationId xmlns:a16="http://schemas.microsoft.com/office/drawing/2014/main" id="{940AD3D9-7C89-41D5-AAE4-34BFA3431E67}"/>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E48805D7-296F-4553-84F8-840E457C74CA}"/>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EE27B5F5-7FAC-4F18-8197-AA10F8C10106}"/>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D9EB99D7-1D62-48AA-B372-26D4787701D7}"/>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DBFC6E-DBDF-4B33-9830-BA6F695FE28E}"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en.wikipedia.org/wiki/Contingency_table"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thank you so much for joining our tutorial session, Penalized regression with Bayesian Shrinkage priors and Application to Real-world data. </a:t>
            </a:r>
          </a:p>
          <a:p>
            <a:r>
              <a:rPr lang="en-US" dirty="0"/>
              <a:t>I am Arinjita and my advisor Dr. Riten Mitra will be teaching this tutorial together. I will go over the theory portions, and Dr. Riten Mitra will be joining to describe the simulation results and the application to real-world data portions. At any point, if you have any questions, please feel free to ask questions. Other than that we will have some time at the end of each session to answer your questions. So without further adieu let us dive into shrinkage priors and its applications. </a:t>
            </a:r>
          </a:p>
        </p:txBody>
      </p:sp>
      <p:sp>
        <p:nvSpPr>
          <p:cNvPr id="4" name="Slide Number Placeholder 3"/>
          <p:cNvSpPr>
            <a:spLocks noGrp="1"/>
          </p:cNvSpPr>
          <p:nvPr>
            <p:ph type="sldNum" sz="quarter" idx="5"/>
          </p:nvPr>
        </p:nvSpPr>
        <p:spPr/>
        <p:txBody>
          <a:bodyPr/>
          <a:lstStyle/>
          <a:p>
            <a:fld id="{3FDBFC6E-DBDF-4B33-9830-BA6F695FE28E}" type="slidenum">
              <a:rPr lang="en-US" smtClean="0"/>
              <a:t>1</a:t>
            </a:fld>
            <a:endParaRPr lang="en-US"/>
          </a:p>
        </p:txBody>
      </p:sp>
    </p:spTree>
    <p:extLst>
      <p:ext uri="{BB962C8B-B14F-4D97-AF65-F5344CB8AC3E}">
        <p14:creationId xmlns:p14="http://schemas.microsoft.com/office/powerpoint/2010/main" val="386864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Tibshirani in 1996 mentioned that the lasso estimates can be equal to the Bayesian posterior mode estimates when the regression parameters have independent </a:t>
            </a:r>
          </a:p>
          <a:p>
            <a:r>
              <a:rPr lang="en-US" dirty="0"/>
              <a:t>and identical  Laplace (double exponential) priors. Motivated by this several authors proposed </a:t>
            </a:r>
            <a:r>
              <a:rPr lang="en-US" dirty="0" err="1"/>
              <a:t>laplace</a:t>
            </a:r>
            <a:r>
              <a:rPr lang="en-US" dirty="0"/>
              <a:t> like priors. Our main focus will be on global-local shrinkage priors where priors that keep large coefficients large and shrinks small coefficients further similar to the lasso penalty.</a:t>
            </a:r>
          </a:p>
        </p:txBody>
      </p:sp>
      <p:sp>
        <p:nvSpPr>
          <p:cNvPr id="4" name="Slide Number Placeholder 3"/>
          <p:cNvSpPr>
            <a:spLocks noGrp="1"/>
          </p:cNvSpPr>
          <p:nvPr>
            <p:ph type="sldNum" sz="quarter" idx="5"/>
          </p:nvPr>
        </p:nvSpPr>
        <p:spPr/>
        <p:txBody>
          <a:bodyPr/>
          <a:lstStyle/>
          <a:p>
            <a:fld id="{3FDBFC6E-DBDF-4B33-9830-BA6F695FE28E}" type="slidenum">
              <a:rPr lang="en-US" smtClean="0"/>
              <a:t>10</a:t>
            </a:fld>
            <a:endParaRPr lang="en-US"/>
          </a:p>
        </p:txBody>
      </p:sp>
    </p:spTree>
    <p:extLst>
      <p:ext uri="{BB962C8B-B14F-4D97-AF65-F5344CB8AC3E}">
        <p14:creationId xmlns:p14="http://schemas.microsoft.com/office/powerpoint/2010/main" val="1689378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function in the Bayesian counterpart is the loglikelihood +log(prior). Here the prior plays the role of the penalty. The priors are not limited within linear likelihood, shrinkage can be applied to the non-linear or non-gaussian likelihood. Now let me give you a history of the shrinkage priors. </a:t>
            </a:r>
          </a:p>
        </p:txBody>
      </p:sp>
      <p:sp>
        <p:nvSpPr>
          <p:cNvPr id="4" name="Slide Number Placeholder 3"/>
          <p:cNvSpPr>
            <a:spLocks noGrp="1"/>
          </p:cNvSpPr>
          <p:nvPr>
            <p:ph type="sldNum" sz="quarter" idx="5"/>
          </p:nvPr>
        </p:nvSpPr>
        <p:spPr/>
        <p:txBody>
          <a:bodyPr/>
          <a:lstStyle/>
          <a:p>
            <a:fld id="{3FDBFC6E-DBDF-4B33-9830-BA6F695FE28E}" type="slidenum">
              <a:rPr lang="en-US" smtClean="0"/>
              <a:t>11</a:t>
            </a:fld>
            <a:endParaRPr lang="en-US"/>
          </a:p>
        </p:txBody>
      </p:sp>
    </p:spTree>
    <p:extLst>
      <p:ext uri="{BB962C8B-B14F-4D97-AF65-F5344CB8AC3E}">
        <p14:creationId xmlns:p14="http://schemas.microsoft.com/office/powerpoint/2010/main" val="48157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was mentioning before, The Lasso estimate for linear regression parameters can be interpreted as a Bayesian posterior mode estimate when the regression parameters have independent Laplace (i.e., double-exponential) priors. Gibbs sampling from this posterior is possible using an expanded hierarchy with conjugate normal priors for the regression parameters and independent exponential priors on their variances. The Bayesian Lasso provides interval estimates (Bayesian credible intervals) that can guide variable selection.</a:t>
            </a:r>
          </a:p>
        </p:txBody>
      </p:sp>
      <p:sp>
        <p:nvSpPr>
          <p:cNvPr id="4" name="Slide Number Placeholder 3"/>
          <p:cNvSpPr>
            <a:spLocks noGrp="1"/>
          </p:cNvSpPr>
          <p:nvPr>
            <p:ph type="sldNum" sz="quarter" idx="5"/>
          </p:nvPr>
        </p:nvSpPr>
        <p:spPr/>
        <p:txBody>
          <a:bodyPr/>
          <a:lstStyle/>
          <a:p>
            <a:fld id="{3FDBFC6E-DBDF-4B33-9830-BA6F695FE28E}" type="slidenum">
              <a:rPr lang="en-US" smtClean="0"/>
              <a:t>12</a:t>
            </a:fld>
            <a:endParaRPr lang="en-US"/>
          </a:p>
        </p:txBody>
      </p:sp>
    </p:spTree>
    <p:extLst>
      <p:ext uri="{BB962C8B-B14F-4D97-AF65-F5344CB8AC3E}">
        <p14:creationId xmlns:p14="http://schemas.microsoft.com/office/powerpoint/2010/main" val="2047326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Mitchell et, al in 1988 introduced the spike and slab prior. As the name suggests a spike and slab prior for a random variable X is a generative model—i.e., a prior—in which X either attains some fixed value, called the spike, or is drawn some other prior, called the slab. Here  </a:t>
            </a:r>
            <a:r>
              <a:rPr lang="en-US" dirty="0" err="1"/>
              <a:t>Zj</a:t>
            </a:r>
            <a:r>
              <a:rPr lang="en-US" dirty="0"/>
              <a:t>=1 if the j the variable is included and </a:t>
            </a:r>
            <a:r>
              <a:rPr lang="en-US" dirty="0" err="1"/>
              <a:t>Zj</a:t>
            </a:r>
            <a:r>
              <a:rPr lang="en-US" dirty="0"/>
              <a:t>=0 if the </a:t>
            </a:r>
            <a:r>
              <a:rPr lang="en-US" dirty="0" err="1"/>
              <a:t>jth</a:t>
            </a:r>
            <a:r>
              <a:rPr lang="en-US" dirty="0"/>
              <a:t> variable is excluded. A zero component refers to the spike and dispersed component to the slab. In this picture, there is a spike at v and a gaussian slab. It is a mixture of the prior distribution for the regression coefficients. The posterior is hard to compute because it requires summing over the 2^n values that the random variable X can contain. </a:t>
            </a:r>
          </a:p>
        </p:txBody>
      </p:sp>
      <p:sp>
        <p:nvSpPr>
          <p:cNvPr id="4" name="Slide Number Placeholder 3"/>
          <p:cNvSpPr>
            <a:spLocks noGrp="1"/>
          </p:cNvSpPr>
          <p:nvPr>
            <p:ph type="sldNum" sz="quarter" idx="5"/>
          </p:nvPr>
        </p:nvSpPr>
        <p:spPr/>
        <p:txBody>
          <a:bodyPr/>
          <a:lstStyle/>
          <a:p>
            <a:fld id="{3FDBFC6E-DBDF-4B33-9830-BA6F695FE28E}" type="slidenum">
              <a:rPr lang="en-US" smtClean="0"/>
              <a:t>13</a:t>
            </a:fld>
            <a:endParaRPr lang="en-US"/>
          </a:p>
        </p:txBody>
      </p:sp>
    </p:spTree>
    <p:extLst>
      <p:ext uri="{BB962C8B-B14F-4D97-AF65-F5344CB8AC3E}">
        <p14:creationId xmlns:p14="http://schemas.microsoft.com/office/powerpoint/2010/main" val="1474238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George </a:t>
            </a:r>
            <a:r>
              <a:rPr lang="en-US" dirty="0" err="1"/>
              <a:t>et,al</a:t>
            </a:r>
            <a:r>
              <a:rPr lang="en-US" dirty="0"/>
              <a:t>. in 1993 proposed the mixture of two normal distributions as the stochastic search variable selection. Here </a:t>
            </a:r>
            <a:r>
              <a:rPr lang="en-US" dirty="0" err="1"/>
              <a:t>Zj</a:t>
            </a:r>
            <a:r>
              <a:rPr lang="en-US" dirty="0"/>
              <a:t> =1 when the regression parameters follow N(0,c2tau 2) and </a:t>
            </a:r>
            <a:r>
              <a:rPr lang="en-US" dirty="0" err="1"/>
              <a:t>Zj</a:t>
            </a:r>
            <a:r>
              <a:rPr lang="en-US" dirty="0"/>
              <a:t> =0 when the regression parameters follow N(0, tau2). The </a:t>
            </a:r>
            <a:r>
              <a:rPr lang="en-US" dirty="0" err="1"/>
              <a:t>Zj</a:t>
            </a:r>
            <a:r>
              <a:rPr lang="en-US" dirty="0"/>
              <a:t> value follows Bernoulli distribution with probability p. Here are the variances are different in the normal setup. </a:t>
            </a:r>
            <a:r>
              <a:rPr lang="en-US" b="0" i="0" dirty="0">
                <a:solidFill>
                  <a:srgbClr val="000000"/>
                </a:solidFill>
                <a:effectLst/>
                <a:latin typeface="Open Sans" panose="020B0606030504020204" pitchFamily="34" charset="0"/>
              </a:rPr>
              <a:t>The basic idea of SSVS is to assign commonly used prior variances to parameters, which should be included in a model, and prior variances close to zero to irrelevant parameters. By that, relevant parameters are estimated in the usual way and posterior draws of irrelevant variables are close to zero so that they have no significant effect on forecasts and impulse responses. This is achieved by adding a hierarchical prior to the model, where the relevance of a variable is assessed in each step of the sampling algorithm.</a:t>
            </a:r>
            <a:endParaRPr lang="en-US" dirty="0"/>
          </a:p>
        </p:txBody>
      </p:sp>
      <p:sp>
        <p:nvSpPr>
          <p:cNvPr id="4" name="Slide Number Placeholder 3"/>
          <p:cNvSpPr>
            <a:spLocks noGrp="1"/>
          </p:cNvSpPr>
          <p:nvPr>
            <p:ph type="sldNum" sz="quarter" idx="5"/>
          </p:nvPr>
        </p:nvSpPr>
        <p:spPr/>
        <p:txBody>
          <a:bodyPr/>
          <a:lstStyle/>
          <a:p>
            <a:fld id="{3FDBFC6E-DBDF-4B33-9830-BA6F695FE28E}" type="slidenum">
              <a:rPr lang="en-US" smtClean="0"/>
              <a:t>14</a:t>
            </a:fld>
            <a:endParaRPr lang="en-US"/>
          </a:p>
        </p:txBody>
      </p:sp>
    </p:spTree>
    <p:extLst>
      <p:ext uri="{BB962C8B-B14F-4D97-AF65-F5344CB8AC3E}">
        <p14:creationId xmlns:p14="http://schemas.microsoft.com/office/powerpoint/2010/main" val="2669316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focus on the global–local shrinkage priors. The priors are in this form. Here \</a:t>
            </a:r>
            <a:r>
              <a:rPr lang="en-US" dirty="0" err="1"/>
              <a:t>lambda_j</a:t>
            </a:r>
            <a:r>
              <a:rPr lang="en-US" dirty="0"/>
              <a:t> is the local parameter as </a:t>
            </a:r>
            <a:r>
              <a:rPr lang="en-US" dirty="0" err="1"/>
              <a:t>lambda_j</a:t>
            </a:r>
            <a:r>
              <a:rPr lang="en-US" dirty="0"/>
              <a:t> changes \</a:t>
            </a:r>
            <a:r>
              <a:rPr lang="en-US" dirty="0" err="1"/>
              <a:t>beta_j</a:t>
            </a:r>
            <a:r>
              <a:rPr lang="en-US" dirty="0"/>
              <a:t> changes and tau is the global parameter. It is expected that the local parameter \</a:t>
            </a:r>
            <a:r>
              <a:rPr lang="en-US" dirty="0" err="1"/>
              <a:t>lambda_j</a:t>
            </a:r>
            <a:r>
              <a:rPr lang="en-US" dirty="0"/>
              <a:t> follows a distribution that has heavy tails and the \global parameter \tau has distribution with substantial mass near zero. </a:t>
            </a:r>
            <a:r>
              <a:rPr lang="en-US" b="0" i="0" dirty="0">
                <a:solidFill>
                  <a:srgbClr val="000000"/>
                </a:solidFill>
                <a:effectLst/>
                <a:latin typeface="Open Sans" panose="020B0606030504020204" pitchFamily="34" charset="0"/>
              </a:rPr>
              <a:t>Global-local shrinkage priors have been recognized as a useful class of priors that can strongly shrink small signals toward prior means while keeping large signals unshrunk.</a:t>
            </a:r>
            <a:endParaRPr lang="en-US" dirty="0"/>
          </a:p>
        </p:txBody>
      </p:sp>
      <p:sp>
        <p:nvSpPr>
          <p:cNvPr id="4" name="Slide Number Placeholder 3"/>
          <p:cNvSpPr>
            <a:spLocks noGrp="1"/>
          </p:cNvSpPr>
          <p:nvPr>
            <p:ph type="sldNum" sz="quarter" idx="5"/>
          </p:nvPr>
        </p:nvSpPr>
        <p:spPr/>
        <p:txBody>
          <a:bodyPr/>
          <a:lstStyle/>
          <a:p>
            <a:fld id="{3FDBFC6E-DBDF-4B33-9830-BA6F695FE28E}" type="slidenum">
              <a:rPr lang="en-US" smtClean="0"/>
              <a:t>15</a:t>
            </a:fld>
            <a:endParaRPr lang="en-US"/>
          </a:p>
        </p:txBody>
      </p:sp>
    </p:spTree>
    <p:extLst>
      <p:ext uri="{BB962C8B-B14F-4D97-AF65-F5344CB8AC3E}">
        <p14:creationId xmlns:p14="http://schemas.microsoft.com/office/powerpoint/2010/main" val="2307106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the global local shrinkage prior the most popular is Horseshoe prior. Read the slide. The order of </a:t>
            </a:r>
            <a:r>
              <a:rPr lang="en-US" dirty="0" err="1"/>
              <a:t>peakedness</a:t>
            </a:r>
            <a:r>
              <a:rPr lang="en-US" dirty="0"/>
              <a:t> near zero: HS+ ≈ DL &gt; HS &gt;  Laplace </a:t>
            </a:r>
          </a:p>
        </p:txBody>
      </p:sp>
      <p:sp>
        <p:nvSpPr>
          <p:cNvPr id="4" name="Slide Number Placeholder 3"/>
          <p:cNvSpPr>
            <a:spLocks noGrp="1"/>
          </p:cNvSpPr>
          <p:nvPr>
            <p:ph type="sldNum" sz="quarter" idx="5"/>
          </p:nvPr>
        </p:nvSpPr>
        <p:spPr/>
        <p:txBody>
          <a:bodyPr/>
          <a:lstStyle/>
          <a:p>
            <a:fld id="{3FDBFC6E-DBDF-4B33-9830-BA6F695FE28E}" type="slidenum">
              <a:rPr lang="en-US" smtClean="0"/>
              <a:t>16</a:t>
            </a:fld>
            <a:endParaRPr lang="en-US"/>
          </a:p>
        </p:txBody>
      </p:sp>
    </p:spTree>
    <p:extLst>
      <p:ext uri="{BB962C8B-B14F-4D97-AF65-F5344CB8AC3E}">
        <p14:creationId xmlns:p14="http://schemas.microsoft.com/office/powerpoint/2010/main" val="3258041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form of Horseshoe prior that is popular is the form by </a:t>
            </a:r>
            <a:r>
              <a:rPr lang="en-US" dirty="0" err="1"/>
              <a:t>Makalic</a:t>
            </a:r>
            <a:r>
              <a:rPr lang="en-US" dirty="0"/>
              <a:t> et, al. This form makes the Gibbs sampling straightforward. We have used this prior in our models and calculations.</a:t>
            </a:r>
          </a:p>
        </p:txBody>
      </p:sp>
      <p:sp>
        <p:nvSpPr>
          <p:cNvPr id="4" name="Slide Number Placeholder 3"/>
          <p:cNvSpPr>
            <a:spLocks noGrp="1"/>
          </p:cNvSpPr>
          <p:nvPr>
            <p:ph type="sldNum" sz="quarter" idx="5"/>
          </p:nvPr>
        </p:nvSpPr>
        <p:spPr/>
        <p:txBody>
          <a:bodyPr/>
          <a:lstStyle/>
          <a:p>
            <a:fld id="{3FDBFC6E-DBDF-4B33-9830-BA6F695FE28E}" type="slidenum">
              <a:rPr lang="en-US" smtClean="0"/>
              <a:t>17</a:t>
            </a:fld>
            <a:endParaRPr lang="en-US"/>
          </a:p>
        </p:txBody>
      </p:sp>
    </p:spTree>
    <p:extLst>
      <p:ext uri="{BB962C8B-B14F-4D97-AF65-F5344CB8AC3E}">
        <p14:creationId xmlns:p14="http://schemas.microsoft.com/office/powerpoint/2010/main" val="2589790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Double Pareto prior is another form of global local shrinkage prior developed by </a:t>
            </a:r>
            <a:r>
              <a:rPr lang="en-US" dirty="0" err="1"/>
              <a:t>Armagan</a:t>
            </a:r>
            <a:r>
              <a:rPr lang="en-US" dirty="0"/>
              <a:t> et al. in 2013. The priors has spike at zero like the </a:t>
            </a:r>
            <a:r>
              <a:rPr lang="en-US" dirty="0" err="1"/>
              <a:t>laplace</a:t>
            </a:r>
            <a:r>
              <a:rPr lang="en-US" dirty="0"/>
              <a:t> density and student t-like tail behavior.</a:t>
            </a:r>
          </a:p>
        </p:txBody>
      </p:sp>
      <p:sp>
        <p:nvSpPr>
          <p:cNvPr id="4" name="Slide Number Placeholder 3"/>
          <p:cNvSpPr>
            <a:spLocks noGrp="1"/>
          </p:cNvSpPr>
          <p:nvPr>
            <p:ph type="sldNum" sz="quarter" idx="5"/>
          </p:nvPr>
        </p:nvSpPr>
        <p:spPr/>
        <p:txBody>
          <a:bodyPr/>
          <a:lstStyle/>
          <a:p>
            <a:fld id="{3FDBFC6E-DBDF-4B33-9830-BA6F695FE28E}" type="slidenum">
              <a:rPr lang="en-US" smtClean="0"/>
              <a:t>18</a:t>
            </a:fld>
            <a:endParaRPr lang="en-US"/>
          </a:p>
        </p:txBody>
      </p:sp>
    </p:spTree>
    <p:extLst>
      <p:ext uri="{BB962C8B-B14F-4D97-AF65-F5344CB8AC3E}">
        <p14:creationId xmlns:p14="http://schemas.microsoft.com/office/powerpoint/2010/main" val="3481609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Dirichlet prior is another form of global local shrinkage prior proposed by Bhattacharyya et.al, in 2015.  The results depend on the parameter a =0.5 and a =1/p a induces shrinkage.</a:t>
            </a:r>
          </a:p>
        </p:txBody>
      </p:sp>
      <p:sp>
        <p:nvSpPr>
          <p:cNvPr id="4" name="Slide Number Placeholder 3"/>
          <p:cNvSpPr>
            <a:spLocks noGrp="1"/>
          </p:cNvSpPr>
          <p:nvPr>
            <p:ph type="sldNum" sz="quarter" idx="5"/>
          </p:nvPr>
        </p:nvSpPr>
        <p:spPr/>
        <p:txBody>
          <a:bodyPr/>
          <a:lstStyle/>
          <a:p>
            <a:fld id="{3FDBFC6E-DBDF-4B33-9830-BA6F695FE28E}" type="slidenum">
              <a:rPr lang="en-US" smtClean="0"/>
              <a:t>19</a:t>
            </a:fld>
            <a:endParaRPr lang="en-US"/>
          </a:p>
        </p:txBody>
      </p:sp>
    </p:spTree>
    <p:extLst>
      <p:ext uri="{BB962C8B-B14F-4D97-AF65-F5344CB8AC3E}">
        <p14:creationId xmlns:p14="http://schemas.microsoft.com/office/powerpoint/2010/main" val="16664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roadmap for our talk. We will go over penalized regression, then Bayesian shrinkage priors, then the application of those in categorical and count response models. Further, we will demonstrate the application of the Bayesian shrinkage priors through simulation studies and application to various datasets. Our main focus will be on logistic regression and negative binomial regression models and application of Bayesian shrinkage priors in those models. Regarding the Bayesian shrinkage priors we will focus of Horseshoe, Dirichlet Laplace and Double Pareto priors. We will give further details as we go through the slides. </a:t>
            </a:r>
          </a:p>
        </p:txBody>
      </p:sp>
      <p:sp>
        <p:nvSpPr>
          <p:cNvPr id="4" name="Slide Number Placeholder 3"/>
          <p:cNvSpPr>
            <a:spLocks noGrp="1"/>
          </p:cNvSpPr>
          <p:nvPr>
            <p:ph type="sldNum" sz="quarter" idx="5"/>
          </p:nvPr>
        </p:nvSpPr>
        <p:spPr/>
        <p:txBody>
          <a:bodyPr/>
          <a:lstStyle/>
          <a:p>
            <a:fld id="{3FDBFC6E-DBDF-4B33-9830-BA6F695FE28E}" type="slidenum">
              <a:rPr lang="en-US" smtClean="0"/>
              <a:t>2</a:t>
            </a:fld>
            <a:endParaRPr lang="en-US"/>
          </a:p>
        </p:txBody>
      </p:sp>
    </p:spTree>
    <p:extLst>
      <p:ext uri="{BB962C8B-B14F-4D97-AF65-F5344CB8AC3E}">
        <p14:creationId xmlns:p14="http://schemas.microsoft.com/office/powerpoint/2010/main" val="2551752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main focus is on the categorical and counts data models, mainly Logistic regression and negative binomial regression since linear regression has been covered extensively in the literature. Let me give you a refresher on logistic regression. Here Y is the binary outcome with two values 0 or 1. Y ~Bin(1, with  probability </a:t>
            </a:r>
            <a:r>
              <a:rPr lang="en-US" dirty="0" err="1"/>
              <a:t>p_i</a:t>
            </a:r>
            <a:r>
              <a:rPr lang="en-US" dirty="0"/>
              <a:t>). There is a link function called logit function that coordinates with the Predictor variables X_1, X_2, ,…., </a:t>
            </a:r>
            <a:r>
              <a:rPr lang="en-US" dirty="0" err="1"/>
              <a:t>X_p</a:t>
            </a:r>
            <a:r>
              <a:rPr lang="en-US" dirty="0"/>
              <a:t> and the coefficients \beta1_, \beta_2, are given a prior information. Here in our case we apply the global-local shrinkage priors such as Horseshoe, DL or Double pareto. In case of Multinomial logistic regression, we have more than 2 classes in the outcome variable.</a:t>
            </a:r>
          </a:p>
        </p:txBody>
      </p:sp>
      <p:sp>
        <p:nvSpPr>
          <p:cNvPr id="4" name="Slide Number Placeholder 3"/>
          <p:cNvSpPr>
            <a:spLocks noGrp="1"/>
          </p:cNvSpPr>
          <p:nvPr>
            <p:ph type="sldNum" sz="quarter" idx="5"/>
          </p:nvPr>
        </p:nvSpPr>
        <p:spPr/>
        <p:txBody>
          <a:bodyPr/>
          <a:lstStyle/>
          <a:p>
            <a:fld id="{3FDBFC6E-DBDF-4B33-9830-BA6F695FE28E}" type="slidenum">
              <a:rPr lang="en-US" smtClean="0"/>
              <a:t>20</a:t>
            </a:fld>
            <a:endParaRPr lang="en-US"/>
          </a:p>
        </p:txBody>
      </p:sp>
    </p:spTree>
    <p:extLst>
      <p:ext uri="{BB962C8B-B14F-4D97-AF65-F5344CB8AC3E}">
        <p14:creationId xmlns:p14="http://schemas.microsoft.com/office/powerpoint/2010/main" val="3152152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Bayesian paradigm will go like this. First, we need to have a dataset with categorical or count responses; we use a data augmentation technique that I will come in my later slides to address the intractability in the likelihood. The Prior information is also provided. Then posterior samples are obtained. Using the MCMC samples, we obtain the posterior credible intervals If the credible intervals include zero, we consider that variable to be not significant, while if the credible interval does not include zero, then that variable is considered to be significant. Finally, we evaluated the prediction performance through accuracy, sensitivity, specificity, etc. </a:t>
            </a:r>
          </a:p>
        </p:txBody>
      </p:sp>
      <p:sp>
        <p:nvSpPr>
          <p:cNvPr id="4" name="Slide Number Placeholder 3"/>
          <p:cNvSpPr>
            <a:spLocks noGrp="1"/>
          </p:cNvSpPr>
          <p:nvPr>
            <p:ph type="sldNum" sz="quarter" idx="5"/>
          </p:nvPr>
        </p:nvSpPr>
        <p:spPr/>
        <p:txBody>
          <a:bodyPr/>
          <a:lstStyle/>
          <a:p>
            <a:fld id="{3FDBFC6E-DBDF-4B33-9830-BA6F695FE28E}" type="slidenum">
              <a:rPr lang="en-US" smtClean="0"/>
              <a:t>21</a:t>
            </a:fld>
            <a:endParaRPr lang="en-US"/>
          </a:p>
        </p:txBody>
      </p:sp>
    </p:spTree>
    <p:extLst>
      <p:ext uri="{BB962C8B-B14F-4D97-AF65-F5344CB8AC3E}">
        <p14:creationId xmlns:p14="http://schemas.microsoft.com/office/powerpoint/2010/main" val="1231896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details for logistic regression with shrinkage prior and </a:t>
            </a:r>
            <a:r>
              <a:rPr lang="en-US" dirty="0" err="1"/>
              <a:t>polya</a:t>
            </a:r>
            <a:r>
              <a:rPr lang="en-US" dirty="0"/>
              <a:t> gamma data augmentation. The full posterior distribution is shown here. We see that the likelihood of the logistic regression is intractable. Upon using the </a:t>
            </a:r>
            <a:r>
              <a:rPr lang="en-US" dirty="0" err="1"/>
              <a:t>polya</a:t>
            </a:r>
            <a:r>
              <a:rPr lang="en-US" dirty="0"/>
              <a:t> gamma data augmentation, we find that the denominator of the likelihood gets canceled as highlighted in red. The green sections together help to form a normal distribution for the beta. Thus, the posterior densities of beta given w and w/ beta are in closed form. Here w is the latent variable or the </a:t>
            </a:r>
            <a:r>
              <a:rPr lang="en-US" dirty="0" err="1"/>
              <a:t>polyagamma</a:t>
            </a:r>
            <a:r>
              <a:rPr lang="en-US" dirty="0"/>
              <a:t> variable.</a:t>
            </a:r>
          </a:p>
        </p:txBody>
      </p:sp>
      <p:sp>
        <p:nvSpPr>
          <p:cNvPr id="4" name="Slide Number Placeholder 3"/>
          <p:cNvSpPr>
            <a:spLocks noGrp="1"/>
          </p:cNvSpPr>
          <p:nvPr>
            <p:ph type="sldNum" sz="quarter" idx="5"/>
          </p:nvPr>
        </p:nvSpPr>
        <p:spPr/>
        <p:txBody>
          <a:bodyPr/>
          <a:lstStyle/>
          <a:p>
            <a:fld id="{3FDBFC6E-DBDF-4B33-9830-BA6F695FE28E}" type="slidenum">
              <a:rPr lang="en-US" smtClean="0"/>
              <a:t>22</a:t>
            </a:fld>
            <a:endParaRPr lang="en-US"/>
          </a:p>
        </p:txBody>
      </p:sp>
    </p:spTree>
    <p:extLst>
      <p:ext uri="{BB962C8B-B14F-4D97-AF65-F5344CB8AC3E}">
        <p14:creationId xmlns:p14="http://schemas.microsoft.com/office/powerpoint/2010/main" val="326841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let me give a brief overview of the </a:t>
            </a:r>
            <a:r>
              <a:rPr lang="en-US" dirty="0" err="1"/>
              <a:t>polya</a:t>
            </a:r>
            <a:r>
              <a:rPr lang="en-US" dirty="0"/>
              <a:t> gamma data augmentation. Read the slide. Here is the form of the PG distribution that we have used. </a:t>
            </a:r>
          </a:p>
        </p:txBody>
      </p:sp>
      <p:sp>
        <p:nvSpPr>
          <p:cNvPr id="4" name="Slide Number Placeholder 3"/>
          <p:cNvSpPr>
            <a:spLocks noGrp="1"/>
          </p:cNvSpPr>
          <p:nvPr>
            <p:ph type="sldNum" sz="quarter" idx="5"/>
          </p:nvPr>
        </p:nvSpPr>
        <p:spPr/>
        <p:txBody>
          <a:bodyPr/>
          <a:lstStyle/>
          <a:p>
            <a:fld id="{3FDBFC6E-DBDF-4B33-9830-BA6F695FE28E}" type="slidenum">
              <a:rPr lang="en-US" smtClean="0"/>
              <a:t>23</a:t>
            </a:fld>
            <a:endParaRPr lang="en-US"/>
          </a:p>
        </p:txBody>
      </p:sp>
    </p:spTree>
    <p:extLst>
      <p:ext uri="{BB962C8B-B14F-4D97-AF65-F5344CB8AC3E}">
        <p14:creationId xmlns:p14="http://schemas.microsoft.com/office/powerpoint/2010/main" val="1651904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of the example models. Here we have logistic regression. And the </a:t>
            </a:r>
            <a:r>
              <a:rPr lang="en-US" dirty="0" err="1"/>
              <a:t>beta_j</a:t>
            </a:r>
            <a:r>
              <a:rPr lang="en-US" dirty="0"/>
              <a:t> follows the global-local shrinkage priors and with a </a:t>
            </a:r>
            <a:r>
              <a:rPr lang="en-US" dirty="0" err="1"/>
              <a:t>polyagamma</a:t>
            </a:r>
            <a:r>
              <a:rPr lang="en-US" dirty="0"/>
              <a:t> data augmentation step. And the rest of the hyperparameters of the horseshoe prior follow the IG distribution. From this we obtain the posterior distributions as follows.</a:t>
            </a:r>
          </a:p>
        </p:txBody>
      </p:sp>
      <p:sp>
        <p:nvSpPr>
          <p:cNvPr id="4" name="Slide Number Placeholder 3"/>
          <p:cNvSpPr>
            <a:spLocks noGrp="1"/>
          </p:cNvSpPr>
          <p:nvPr>
            <p:ph type="sldNum" sz="quarter" idx="5"/>
          </p:nvPr>
        </p:nvSpPr>
        <p:spPr/>
        <p:txBody>
          <a:bodyPr/>
          <a:lstStyle/>
          <a:p>
            <a:fld id="{3FDBFC6E-DBDF-4B33-9830-BA6F695FE28E}" type="slidenum">
              <a:rPr lang="en-US" smtClean="0"/>
              <a:t>24</a:t>
            </a:fld>
            <a:endParaRPr lang="en-US"/>
          </a:p>
        </p:txBody>
      </p:sp>
    </p:spTree>
    <p:extLst>
      <p:ext uri="{BB962C8B-B14F-4D97-AF65-F5344CB8AC3E}">
        <p14:creationId xmlns:p14="http://schemas.microsoft.com/office/powerpoint/2010/main" val="3345515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that the conditional posterior distributions follow Normal distribution. The Polya gamma variable follows  PG(1, </a:t>
            </a:r>
            <a:r>
              <a:rPr lang="en-US" dirty="0" err="1"/>
              <a:t>xTbeta</a:t>
            </a:r>
            <a:r>
              <a:rPr lang="en-US" dirty="0"/>
              <a:t>) The hyperparameters follow inverse gamma distributions</a:t>
            </a:r>
          </a:p>
        </p:txBody>
      </p:sp>
      <p:sp>
        <p:nvSpPr>
          <p:cNvPr id="4" name="Slide Number Placeholder 3"/>
          <p:cNvSpPr>
            <a:spLocks noGrp="1"/>
          </p:cNvSpPr>
          <p:nvPr>
            <p:ph type="sldNum" sz="quarter" idx="5"/>
          </p:nvPr>
        </p:nvSpPr>
        <p:spPr/>
        <p:txBody>
          <a:bodyPr/>
          <a:lstStyle/>
          <a:p>
            <a:fld id="{3FDBFC6E-DBDF-4B33-9830-BA6F695FE28E}" type="slidenum">
              <a:rPr lang="en-US" smtClean="0"/>
              <a:t>25</a:t>
            </a:fld>
            <a:endParaRPr lang="en-US"/>
          </a:p>
        </p:txBody>
      </p:sp>
    </p:spTree>
    <p:extLst>
      <p:ext uri="{BB962C8B-B14F-4D97-AF65-F5344CB8AC3E}">
        <p14:creationId xmlns:p14="http://schemas.microsoft.com/office/powerpoint/2010/main" val="4100404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 of the hyperparameters follows inverse gamma distributions.</a:t>
            </a:r>
          </a:p>
        </p:txBody>
      </p:sp>
      <p:sp>
        <p:nvSpPr>
          <p:cNvPr id="4" name="Slide Number Placeholder 3"/>
          <p:cNvSpPr>
            <a:spLocks noGrp="1"/>
          </p:cNvSpPr>
          <p:nvPr>
            <p:ph type="sldNum" sz="quarter" idx="5"/>
          </p:nvPr>
        </p:nvSpPr>
        <p:spPr/>
        <p:txBody>
          <a:bodyPr/>
          <a:lstStyle/>
          <a:p>
            <a:fld id="{3FDBFC6E-DBDF-4B33-9830-BA6F695FE28E}" type="slidenum">
              <a:rPr lang="en-US" smtClean="0"/>
              <a:t>26</a:t>
            </a:fld>
            <a:endParaRPr lang="en-US"/>
          </a:p>
        </p:txBody>
      </p:sp>
    </p:spTree>
    <p:extLst>
      <p:ext uri="{BB962C8B-B14F-4D97-AF65-F5344CB8AC3E}">
        <p14:creationId xmlns:p14="http://schemas.microsoft.com/office/powerpoint/2010/main" val="3195783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form of the multinomial logistic distribution. Here the response variable has more than two classes. This is the extension of the binary regression, where the outcome variable has more than two classes. Here, $\</a:t>
            </a:r>
            <a:r>
              <a:rPr lang="en-US" dirty="0" err="1"/>
              <a:t>beta_k</a:t>
            </a:r>
            <a:r>
              <a:rPr lang="en-US" dirty="0"/>
              <a:t>$ are the coefficients associated with $k$-</a:t>
            </a:r>
            <a:r>
              <a:rPr lang="en-US" dirty="0" err="1"/>
              <a:t>th</a:t>
            </a:r>
            <a:r>
              <a:rPr lang="en-US" dirty="0"/>
              <a:t> category, and  $K$ is the baseline category with its coefficient $\</a:t>
            </a:r>
            <a:r>
              <a:rPr lang="en-US" dirty="0" err="1"/>
              <a:t>beta_K</a:t>
            </a:r>
            <a:r>
              <a:rPr lang="en-US" dirty="0"/>
              <a:t>$ constrained to zero. The Polya-Gamma data augmentation approach can be extended for multi-category response variables.  Here, $\</a:t>
            </a:r>
            <a:r>
              <a:rPr lang="en-US" dirty="0" err="1"/>
              <a:t>beta_k</a:t>
            </a:r>
            <a:r>
              <a:rPr lang="en-US" dirty="0"/>
              <a:t>$ is updated conditional on the remaining $\beta_{-k} which doesn’t contain the coefficient for the Kth class. This is a logistic regression likelihood, thus PG data augmentation can be implemented to update each of $\</a:t>
            </a:r>
            <a:r>
              <a:rPr lang="en-US" dirty="0" err="1"/>
              <a:t>beta_k$'s</a:t>
            </a:r>
            <a:r>
              <a:rPr lang="en-US" dirty="0"/>
              <a:t> based on the binary indicator variable $I(</a:t>
            </a:r>
            <a:r>
              <a:rPr lang="en-US" dirty="0" err="1"/>
              <a:t>y_i</a:t>
            </a:r>
            <a:r>
              <a:rPr lang="en-US" dirty="0"/>
              <a:t>=k)$, i.e. for each class. </a:t>
            </a:r>
          </a:p>
        </p:txBody>
      </p:sp>
      <p:sp>
        <p:nvSpPr>
          <p:cNvPr id="4" name="Slide Number Placeholder 3"/>
          <p:cNvSpPr>
            <a:spLocks noGrp="1"/>
          </p:cNvSpPr>
          <p:nvPr>
            <p:ph type="sldNum" sz="quarter" idx="5"/>
          </p:nvPr>
        </p:nvSpPr>
        <p:spPr/>
        <p:txBody>
          <a:bodyPr/>
          <a:lstStyle/>
          <a:p>
            <a:fld id="{3FDBFC6E-DBDF-4B33-9830-BA6F695FE28E}" type="slidenum">
              <a:rPr lang="en-US" smtClean="0"/>
              <a:t>27</a:t>
            </a:fld>
            <a:endParaRPr lang="en-US"/>
          </a:p>
        </p:txBody>
      </p:sp>
    </p:spTree>
    <p:extLst>
      <p:ext uri="{BB962C8B-B14F-4D97-AF65-F5344CB8AC3E}">
        <p14:creationId xmlns:p14="http://schemas.microsoft.com/office/powerpoint/2010/main" val="990356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likelihood of the negative binomial regression in this form. T</a:t>
            </a:r>
            <a:r>
              <a:rPr lang="en-US" b="0" i="0" dirty="0">
                <a:effectLst/>
                <a:latin typeface="Arial" panose="020B0604020202020204" pitchFamily="34" charset="0"/>
              </a:rPr>
              <a:t>o facilitate posterior sampling, we now introduce a set of auxiliary variables</a:t>
            </a:r>
            <a:br>
              <a:rPr lang="en-US" dirty="0"/>
            </a:br>
            <a:r>
              <a:rPr lang="en-US" b="0" i="0" dirty="0">
                <a:effectLst/>
                <a:latin typeface="Arial" panose="020B0604020202020204" pitchFamily="34" charset="0"/>
              </a:rPr>
              <a:t>that follow Polya-Gamma distribution represented as scale mixtures of </a:t>
            </a:r>
            <a:r>
              <a:rPr lang="en-US" b="0" i="0" dirty="0" err="1">
                <a:effectLst/>
                <a:latin typeface="Arial" panose="020B0604020202020204" pitchFamily="34" charset="0"/>
              </a:rPr>
              <a:t>Normals</a:t>
            </a:r>
            <a:r>
              <a:rPr lang="en-US" b="0" i="0" dirty="0">
                <a:effectLst/>
                <a:latin typeface="Arial" panose="020B0604020202020204" pitchFamily="34" charset="0"/>
              </a:rPr>
              <a:t>.</a:t>
            </a:r>
            <a:br>
              <a:rPr lang="en-US" dirty="0"/>
            </a:br>
            <a:r>
              <a:rPr lang="en-US" b="0" i="0" dirty="0">
                <a:effectLst/>
                <a:latin typeface="Arial" panose="020B0604020202020204" pitchFamily="34" charset="0"/>
              </a:rPr>
              <a:t>We denote a Polya-Gamma variable by w ∼ P G(b, c) with b &gt; 0 and c ∈ </a:t>
            </a:r>
            <a:r>
              <a:rPr lang="en-US" b="0" i="0" dirty="0">
                <a:effectLst/>
                <a:latin typeface="Courier New" panose="02070309020205020404" pitchFamily="49" charset="0"/>
              </a:rPr>
              <a:t>R</a:t>
            </a:r>
            <a:r>
              <a:rPr lang="en-US" b="0" i="0" dirty="0">
                <a:effectLst/>
                <a:latin typeface="Arial" panose="020B0604020202020204" pitchFamily="34" charset="0"/>
              </a:rPr>
              <a:t>.</a:t>
            </a:r>
            <a:br>
              <a:rPr lang="en-US" dirty="0"/>
            </a:br>
            <a:r>
              <a:rPr lang="en-US" b="0" i="0" dirty="0">
                <a:effectLst/>
                <a:latin typeface="Arial" panose="020B0604020202020204" pitchFamily="34" charset="0"/>
              </a:rPr>
              <a:t>The variable distribution is similar to Gamma distribution, and, as b increases, it</a:t>
            </a:r>
            <a:br>
              <a:rPr lang="en-US" dirty="0"/>
            </a:br>
            <a:r>
              <a:rPr lang="en-US" b="0" i="0" dirty="0">
                <a:effectLst/>
                <a:latin typeface="Arial" panose="020B0604020202020204" pitchFamily="34" charset="0"/>
              </a:rPr>
              <a:t>becomes approximately normal. Conditional on the latent variables, inference can proceed</a:t>
            </a:r>
            <a:br>
              <a:rPr lang="en-US" dirty="0"/>
            </a:br>
            <a:r>
              <a:rPr lang="en-US" b="0" i="0" dirty="0">
                <a:effectLst/>
                <a:latin typeface="Arial" panose="020B0604020202020204" pitchFamily="34" charset="0"/>
              </a:rPr>
              <a:t>via direct Gibbs sampling from standard distributions. The augmentation trick</a:t>
            </a:r>
            <a:br>
              <a:rPr lang="en-US" dirty="0"/>
            </a:br>
            <a:r>
              <a:rPr lang="en-US" b="0" i="0" dirty="0">
                <a:effectLst/>
                <a:latin typeface="Arial" panose="020B0604020202020204" pitchFamily="34" charset="0"/>
              </a:rPr>
              <a:t>works while especially modeling proportions on the log-odds scale. </a:t>
            </a:r>
            <a:endParaRPr lang="en-US" dirty="0"/>
          </a:p>
        </p:txBody>
      </p:sp>
      <p:sp>
        <p:nvSpPr>
          <p:cNvPr id="4" name="Slide Number Placeholder 3"/>
          <p:cNvSpPr>
            <a:spLocks noGrp="1"/>
          </p:cNvSpPr>
          <p:nvPr>
            <p:ph type="sldNum" sz="quarter" idx="5"/>
          </p:nvPr>
        </p:nvSpPr>
        <p:spPr/>
        <p:txBody>
          <a:bodyPr/>
          <a:lstStyle/>
          <a:p>
            <a:fld id="{3FDBFC6E-DBDF-4B33-9830-BA6F695FE28E}" type="slidenum">
              <a:rPr lang="en-US" smtClean="0"/>
              <a:t>28</a:t>
            </a:fld>
            <a:endParaRPr lang="en-US"/>
          </a:p>
        </p:txBody>
      </p:sp>
    </p:spTree>
    <p:extLst>
      <p:ext uri="{BB962C8B-B14F-4D97-AF65-F5344CB8AC3E}">
        <p14:creationId xmlns:p14="http://schemas.microsoft.com/office/powerpoint/2010/main" val="3303582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Arial" panose="020B0604020202020204" pitchFamily="34" charset="0"/>
              </a:rPr>
              <a:t>Zero-inflated models are specifically suited to datasets appearing with an over-</a:t>
            </a:r>
            <a:br>
              <a:rPr lang="en-US" dirty="0"/>
            </a:br>
            <a:r>
              <a:rPr lang="en-US" b="0" i="0" dirty="0">
                <a:effectLst/>
                <a:latin typeface="Arial" panose="020B0604020202020204" pitchFamily="34" charset="0"/>
              </a:rPr>
              <a:t>abundance of zeros. Such excess of zeros and the resulting over-variation may not</a:t>
            </a:r>
            <a:br>
              <a:rPr lang="en-US" dirty="0"/>
            </a:br>
            <a:r>
              <a:rPr lang="en-US" b="0" i="0" dirty="0">
                <a:effectLst/>
                <a:latin typeface="Arial" panose="020B0604020202020204" pitchFamily="34" charset="0"/>
              </a:rPr>
              <a:t>be accounted properly for by NB or Poisson models.</a:t>
            </a:r>
            <a:br>
              <a:rPr lang="en-US" dirty="0"/>
            </a:br>
            <a:r>
              <a:rPr lang="en-US" b="0" i="0" dirty="0">
                <a:effectLst/>
                <a:latin typeface="Arial" panose="020B0604020202020204" pitchFamily="34" charset="0"/>
              </a:rPr>
              <a:t>By construction, zero-inflated models partition zeros into two types. The first type,</a:t>
            </a:r>
            <a:br>
              <a:rPr lang="en-US" dirty="0"/>
            </a:br>
            <a:r>
              <a:rPr lang="en-US" b="0" i="0" dirty="0">
                <a:effectLst/>
                <a:latin typeface="Arial" panose="020B0604020202020204" pitchFamily="34" charset="0"/>
              </a:rPr>
              <a:t>typically referred to as a “structural” zero, corresponds to individuals who are not at</a:t>
            </a:r>
            <a:br>
              <a:rPr lang="en-US" dirty="0"/>
            </a:br>
            <a:r>
              <a:rPr lang="en-US" b="0" i="0" dirty="0">
                <a:effectLst/>
                <a:latin typeface="Arial" panose="020B0604020202020204" pitchFamily="34" charset="0"/>
              </a:rPr>
              <a:t>risk for an event and therefore have no opportunity for a positive count. The second</a:t>
            </a:r>
            <a:br>
              <a:rPr lang="en-US" dirty="0"/>
            </a:br>
            <a:r>
              <a:rPr lang="en-US" b="0" i="0" dirty="0">
                <a:effectLst/>
                <a:latin typeface="Arial" panose="020B0604020202020204" pitchFamily="34" charset="0"/>
              </a:rPr>
              <a:t>type, termed the “at-risk” or “chance” zero, applies to a latent class of individuals</a:t>
            </a:r>
            <a:br>
              <a:rPr lang="en-US" dirty="0"/>
            </a:br>
            <a:r>
              <a:rPr lang="en-US" b="0" i="0" dirty="0">
                <a:effectLst/>
                <a:latin typeface="Arial" panose="020B0604020202020204" pitchFamily="34" charset="0"/>
              </a:rPr>
              <a:t>who are at risk for an event but nevertheless have an observed response of zero. The zero-inflated model</a:t>
            </a:r>
            <a:br>
              <a:rPr lang="en-US" dirty="0"/>
            </a:br>
            <a:r>
              <a:rPr lang="en-US" b="0" i="0" dirty="0">
                <a:effectLst/>
                <a:latin typeface="Arial" panose="020B0604020202020204" pitchFamily="34" charset="0"/>
              </a:rPr>
              <a:t>treat these two types of zeros as latent variables. It imposes a logistic distribution</a:t>
            </a:r>
            <a:br>
              <a:rPr lang="en-US" dirty="0"/>
            </a:br>
            <a:r>
              <a:rPr lang="en-US" b="0" i="0" dirty="0">
                <a:effectLst/>
                <a:latin typeface="Arial" panose="020B0604020202020204" pitchFamily="34" charset="0"/>
              </a:rPr>
              <a:t>to model the proportion of structural zeros and a negative binomial to model the</a:t>
            </a:r>
            <a:br>
              <a:rPr lang="en-US" dirty="0"/>
            </a:br>
            <a:r>
              <a:rPr lang="en-US" b="0" i="0" dirty="0">
                <a:effectLst/>
                <a:latin typeface="Arial" panose="020B0604020202020204" pitchFamily="34" charset="0"/>
              </a:rPr>
              <a:t>count part. </a:t>
            </a:r>
            <a:r>
              <a:rPr lang="en-US" b="0" i="0" dirty="0">
                <a:solidFill>
                  <a:srgbClr val="5D6879"/>
                </a:solidFill>
                <a:effectLst/>
                <a:latin typeface="Arial" panose="020B0604020202020204" pitchFamily="34" charset="0"/>
              </a:rPr>
              <a:t>Both the logistic and negative binomial likelihoods are not amenable forms and</a:t>
            </a:r>
            <a:br>
              <a:rPr lang="en-US" b="0" i="0" dirty="0">
                <a:solidFill>
                  <a:srgbClr val="5D6879"/>
                </a:solidFill>
                <a:effectLst/>
                <a:latin typeface="Lato" panose="020F0502020204030203" pitchFamily="34" charset="0"/>
              </a:rPr>
            </a:br>
            <a:r>
              <a:rPr lang="en-US" b="0" i="0" dirty="0">
                <a:solidFill>
                  <a:srgbClr val="5D6879"/>
                </a:solidFill>
                <a:effectLst/>
                <a:latin typeface="Arial" panose="020B0604020202020204" pitchFamily="34" charset="0"/>
              </a:rPr>
              <a:t>require data augmentation steps to have conditional distributions to facilitate sampling. Keeping the prior distributions same as in case of logistic regression and negative binomial regression, we get the same posteriors as of logistic regression and negative binomial regression. </a:t>
            </a:r>
            <a:endParaRPr lang="en-US" b="0" i="0" dirty="0">
              <a:solidFill>
                <a:srgbClr val="5D6879"/>
              </a:solidFill>
              <a:effectLst/>
              <a:latin typeface="Lato" panose="020F0502020204030203" pitchFamily="34" charset="0"/>
            </a:endParaRPr>
          </a:p>
          <a:p>
            <a:br>
              <a:rPr lang="en-US" b="0" i="0" dirty="0">
                <a:solidFill>
                  <a:srgbClr val="5D6879"/>
                </a:solidFill>
                <a:effectLst/>
                <a:latin typeface="Lato" panose="020F0502020204030203" pitchFamily="34" charset="0"/>
              </a:rPr>
            </a:br>
            <a:endParaRPr lang="en-US" dirty="0"/>
          </a:p>
        </p:txBody>
      </p:sp>
      <p:sp>
        <p:nvSpPr>
          <p:cNvPr id="4" name="Slide Number Placeholder 3"/>
          <p:cNvSpPr>
            <a:spLocks noGrp="1"/>
          </p:cNvSpPr>
          <p:nvPr>
            <p:ph type="sldNum" sz="quarter" idx="5"/>
          </p:nvPr>
        </p:nvSpPr>
        <p:spPr/>
        <p:txBody>
          <a:bodyPr/>
          <a:lstStyle/>
          <a:p>
            <a:fld id="{3FDBFC6E-DBDF-4B33-9830-BA6F695FE28E}" type="slidenum">
              <a:rPr lang="en-US" smtClean="0"/>
              <a:t>29</a:t>
            </a:fld>
            <a:endParaRPr lang="en-US"/>
          </a:p>
        </p:txBody>
      </p:sp>
    </p:spTree>
    <p:extLst>
      <p:ext uri="{BB962C8B-B14F-4D97-AF65-F5344CB8AC3E}">
        <p14:creationId xmlns:p14="http://schemas.microsoft.com/office/powerpoint/2010/main" val="1889956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objective of this tutorial is to introduce Bayesian shrinkage priors, a Bayesian counterpart of Frequentist Penalized regression. We will introduce the Penalized regression such as Lasso, Ridge, and Elastic net, and give a brief history of the shrinkage priors. From there. We will introduce the applicability of Bayesian shrinkage priors in count and categorical models with real life examples and simulated data.</a:t>
            </a:r>
          </a:p>
        </p:txBody>
      </p:sp>
      <p:sp>
        <p:nvSpPr>
          <p:cNvPr id="4" name="Slide Number Placeholder 3"/>
          <p:cNvSpPr>
            <a:spLocks noGrp="1"/>
          </p:cNvSpPr>
          <p:nvPr>
            <p:ph type="sldNum" sz="quarter" idx="5"/>
          </p:nvPr>
        </p:nvSpPr>
        <p:spPr/>
        <p:txBody>
          <a:bodyPr/>
          <a:lstStyle/>
          <a:p>
            <a:fld id="{3FDBFC6E-DBDF-4B33-9830-BA6F695FE28E}" type="slidenum">
              <a:rPr lang="en-US" smtClean="0"/>
              <a:t>3</a:t>
            </a:fld>
            <a:endParaRPr lang="en-US"/>
          </a:p>
        </p:txBody>
      </p:sp>
    </p:spTree>
    <p:extLst>
      <p:ext uri="{BB962C8B-B14F-4D97-AF65-F5344CB8AC3E}">
        <p14:creationId xmlns:p14="http://schemas.microsoft.com/office/powerpoint/2010/main" val="11377061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focus on the results of simulated data. If you have any questions until now, please let me know. From here on, Dr. Mitra will be teaching the course. </a:t>
            </a:r>
          </a:p>
        </p:txBody>
      </p:sp>
      <p:sp>
        <p:nvSpPr>
          <p:cNvPr id="4" name="Slide Number Placeholder 3"/>
          <p:cNvSpPr>
            <a:spLocks noGrp="1"/>
          </p:cNvSpPr>
          <p:nvPr>
            <p:ph type="sldNum" sz="quarter" idx="5"/>
          </p:nvPr>
        </p:nvSpPr>
        <p:spPr/>
        <p:txBody>
          <a:bodyPr/>
          <a:lstStyle/>
          <a:p>
            <a:fld id="{3FDBFC6E-DBDF-4B33-9830-BA6F695FE28E}" type="slidenum">
              <a:rPr lang="en-US" smtClean="0"/>
              <a:t>30</a:t>
            </a:fld>
            <a:endParaRPr lang="en-US"/>
          </a:p>
        </p:txBody>
      </p:sp>
    </p:spTree>
    <p:extLst>
      <p:ext uri="{BB962C8B-B14F-4D97-AF65-F5344CB8AC3E}">
        <p14:creationId xmlns:p14="http://schemas.microsoft.com/office/powerpoint/2010/main" val="1405426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prediction module. We divide the data into training and testing sets, then fit the models in the training dataset, and finally predict the response with the test data. After model fitting  variable selection was implemented by computing their posterior credible intervals. Posterior credible intervals can be readily obtained from a Bayesian framework via  MCMC samples, and can  provide direct uncertainty measures irrespective of model complexity.  Specifically, these intervals are constructed by the quantiles of the MCMC samples of the parameters and estimate the probability  intervals of the true posterior distribution. The confidence level of the credible bands was chosen to be 95%.The variables are declared to be significant if and only if  these posterior credible interval  do not include zero. Thus, it will be a  binary vector of the variables that were selected from estimation. These binary estimates were then matched against the simulation truth to compute some performance metrics.  Other than performance measures,  these credible interval techniques would also provide a convenient measure of uncertainty, in case we need to use them. The varying  sizes and noise content  of datasets gets reflected in the  varying lengths of  the estimated prediction intervals  that in turn allows us to  place varying degrees of  confidence in our inferred relationships. This could also inform us about the desired adequacy of sample size and number of variables for future studies. This can be readily obtained from MCMC samples unlike  other traditional methods such as Lasso.</a:t>
            </a:r>
          </a:p>
        </p:txBody>
      </p:sp>
      <p:sp>
        <p:nvSpPr>
          <p:cNvPr id="4" name="Slide Number Placeholder 3"/>
          <p:cNvSpPr>
            <a:spLocks noGrp="1"/>
          </p:cNvSpPr>
          <p:nvPr>
            <p:ph type="sldNum" sz="quarter" idx="5"/>
          </p:nvPr>
        </p:nvSpPr>
        <p:spPr/>
        <p:txBody>
          <a:bodyPr/>
          <a:lstStyle/>
          <a:p>
            <a:fld id="{3FDBFC6E-DBDF-4B33-9830-BA6F695FE28E}" type="slidenum">
              <a:rPr lang="en-US" smtClean="0"/>
              <a:t>31</a:t>
            </a:fld>
            <a:endParaRPr lang="en-US"/>
          </a:p>
        </p:txBody>
      </p:sp>
    </p:spTree>
    <p:extLst>
      <p:ext uri="{BB962C8B-B14F-4D97-AF65-F5344CB8AC3E}">
        <p14:creationId xmlns:p14="http://schemas.microsoft.com/office/powerpoint/2010/main" val="2941339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binary estimates, sensitivity, specificity, and overall accuracy were computed for variable selection. We calculate a confusion matrix which</a:t>
            </a:r>
            <a:r>
              <a:rPr lang="en-US" b="0" i="0" dirty="0">
                <a:solidFill>
                  <a:srgbClr val="202122"/>
                </a:solidFill>
                <a:effectLst/>
                <a:latin typeface="Arial" panose="020B0604020202020204" pitchFamily="34" charset="0"/>
              </a:rPr>
              <a:t> is a special kind of </a:t>
            </a:r>
            <a:r>
              <a:rPr lang="en-US" b="0" i="0" u="none" strike="noStrike" dirty="0">
                <a:solidFill>
                  <a:srgbClr val="3366CC"/>
                </a:solidFill>
                <a:effectLst/>
                <a:latin typeface="Arial" panose="020B0604020202020204" pitchFamily="34" charset="0"/>
                <a:hlinkClick r:id="rId3" tooltip="Contingency table"/>
              </a:rPr>
              <a:t>contingency table</a:t>
            </a:r>
            <a:r>
              <a:rPr lang="en-US" b="0" i="0" dirty="0">
                <a:solidFill>
                  <a:srgbClr val="202122"/>
                </a:solidFill>
                <a:effectLst/>
                <a:latin typeface="Arial" panose="020B0604020202020204" pitchFamily="34" charset="0"/>
              </a:rPr>
              <a:t>, with two dimensions ("actual" and "predicted"), and identical sets of "classes" in both dimensions. From here, we calculate the sensitivity, specificity, and accuracy. A  prediction module was also added that would assess how the model fares in classifying the responses. For this, a cross-validation approach is undertaken and divided each simulated data set into training and test data on a 80-20 allocation percentage.  The following measures were used for assessing the quality of our prediction. Accuracy (the  proportion of correctly classified responses in the test dataset); Sensitivity ( proportion of true positives ); Specificity ( proportion of true negatives ); AUC ( Area Under the Receiver Operating Characteristic (ROC) Curve ).</a:t>
            </a:r>
            <a:endParaRPr lang="en-US" dirty="0"/>
          </a:p>
        </p:txBody>
      </p:sp>
      <p:sp>
        <p:nvSpPr>
          <p:cNvPr id="4" name="Slide Number Placeholder 3"/>
          <p:cNvSpPr>
            <a:spLocks noGrp="1"/>
          </p:cNvSpPr>
          <p:nvPr>
            <p:ph type="sldNum" sz="quarter" idx="5"/>
          </p:nvPr>
        </p:nvSpPr>
        <p:spPr/>
        <p:txBody>
          <a:bodyPr/>
          <a:lstStyle/>
          <a:p>
            <a:fld id="{3FDBFC6E-DBDF-4B33-9830-BA6F695FE28E}" type="slidenum">
              <a:rPr lang="en-US" smtClean="0"/>
              <a:t>32</a:t>
            </a:fld>
            <a:endParaRPr lang="en-US"/>
          </a:p>
        </p:txBody>
      </p:sp>
    </p:spTree>
    <p:extLst>
      <p:ext uri="{BB962C8B-B14F-4D97-AF65-F5344CB8AC3E}">
        <p14:creationId xmlns:p14="http://schemas.microsoft.com/office/powerpoint/2010/main" val="3938139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measure called the Brier score was also calculated. Read the slide.</a:t>
            </a:r>
          </a:p>
        </p:txBody>
      </p:sp>
      <p:sp>
        <p:nvSpPr>
          <p:cNvPr id="4" name="Slide Number Placeholder 3"/>
          <p:cNvSpPr>
            <a:spLocks noGrp="1"/>
          </p:cNvSpPr>
          <p:nvPr>
            <p:ph type="sldNum" sz="quarter" idx="5"/>
          </p:nvPr>
        </p:nvSpPr>
        <p:spPr/>
        <p:txBody>
          <a:bodyPr/>
          <a:lstStyle/>
          <a:p>
            <a:fld id="{3FDBFC6E-DBDF-4B33-9830-BA6F695FE28E}" type="slidenum">
              <a:rPr lang="en-US" smtClean="0"/>
              <a:t>33</a:t>
            </a:fld>
            <a:endParaRPr lang="en-US"/>
          </a:p>
        </p:txBody>
      </p:sp>
    </p:spTree>
    <p:extLst>
      <p:ext uri="{BB962C8B-B14F-4D97-AF65-F5344CB8AC3E}">
        <p14:creationId xmlns:p14="http://schemas.microsoft.com/office/powerpoint/2010/main" val="1803156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was simulated under various settings of sample size ($n$), dimensions ($p$), and effect sizes $\beta = (\beta_1,\beta_2,\</a:t>
            </a:r>
            <a:r>
              <a:rPr lang="en-US" dirty="0" err="1"/>
              <a:t>ldots</a:t>
            </a:r>
            <a:r>
              <a:rPr lang="en-US" dirty="0"/>
              <a:t>,\</a:t>
            </a:r>
            <a:r>
              <a:rPr lang="en-US" dirty="0" err="1"/>
              <a:t>beta_p</a:t>
            </a:r>
            <a:r>
              <a:rPr lang="en-US" dirty="0"/>
              <a:t>)$. The continuous covariates are simulated from normal distribution with mean $m$ and $</a:t>
            </a:r>
            <a:r>
              <a:rPr lang="en-US" dirty="0" err="1"/>
              <a:t>sd</a:t>
            </a:r>
            <a:r>
              <a:rPr lang="en-US" dirty="0"/>
              <a:t> = 1$.    A total of 100 data sets were simulated for each of the conditions. All computations are carried out in R \cite{R:2020}. The length of the Markov Chain Monte Carlo (MCMC) simulation is $10000$, and  $6000$ iterations are discarded in the burn-in step. </a:t>
            </a:r>
          </a:p>
        </p:txBody>
      </p:sp>
      <p:sp>
        <p:nvSpPr>
          <p:cNvPr id="4" name="Slide Number Placeholder 3"/>
          <p:cNvSpPr>
            <a:spLocks noGrp="1"/>
          </p:cNvSpPr>
          <p:nvPr>
            <p:ph type="sldNum" sz="quarter" idx="5"/>
          </p:nvPr>
        </p:nvSpPr>
        <p:spPr/>
        <p:txBody>
          <a:bodyPr/>
          <a:lstStyle/>
          <a:p>
            <a:fld id="{3FDBFC6E-DBDF-4B33-9830-BA6F695FE28E}" type="slidenum">
              <a:rPr lang="en-US" smtClean="0"/>
              <a:t>34</a:t>
            </a:fld>
            <a:endParaRPr lang="en-US"/>
          </a:p>
        </p:txBody>
      </p:sp>
    </p:spTree>
    <p:extLst>
      <p:ext uri="{BB962C8B-B14F-4D97-AF65-F5344CB8AC3E}">
        <p14:creationId xmlns:p14="http://schemas.microsoft.com/office/powerpoint/2010/main" val="1334078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takeaway from the results is that performance metrics reach increasingly higher levels with higher sample size/ no. of variables (N/P</a:t>
            </a:r>
          </a:p>
          <a:p>
            <a:r>
              <a:rPr lang="en-US" dirty="0"/>
              <a:t>) ratio and  higher magnitude of the coefficients. For LR, a large part of these numerical measures lie in the range of 0.8-0.9, and the trend also continues in the simulation settings with differential shrinkage and interaction coefficients. A higher correlation among the variables and a higher percentage of zero $\beta's$ does drop the performance to some extent. Overall, the proposed method does markedly better on specificity than sensitivity. Even in the $p&gt; n$ scenario, most of our performance metrics stayed above 0.8 for both prediction and variable selection. Here in the graphs, we see the accuracy and L1 error for variable selection of different 7 simulation scenarios, and the accuracy and brier score for prediction.</a:t>
            </a:r>
          </a:p>
        </p:txBody>
      </p:sp>
      <p:sp>
        <p:nvSpPr>
          <p:cNvPr id="4" name="Slide Number Placeholder 3"/>
          <p:cNvSpPr>
            <a:spLocks noGrp="1"/>
          </p:cNvSpPr>
          <p:nvPr>
            <p:ph type="sldNum" sz="quarter" idx="5"/>
          </p:nvPr>
        </p:nvSpPr>
        <p:spPr/>
        <p:txBody>
          <a:bodyPr/>
          <a:lstStyle/>
          <a:p>
            <a:fld id="{3FDBFC6E-DBDF-4B33-9830-BA6F695FE28E}" type="slidenum">
              <a:rPr lang="en-US" smtClean="0"/>
              <a:t>35</a:t>
            </a:fld>
            <a:endParaRPr lang="en-US"/>
          </a:p>
        </p:txBody>
      </p:sp>
    </p:spTree>
    <p:extLst>
      <p:ext uri="{BB962C8B-B14F-4D97-AF65-F5344CB8AC3E}">
        <p14:creationId xmlns:p14="http://schemas.microsoft.com/office/powerpoint/2010/main" val="5947626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MLR, larger sample size, as before drives better  performance. The predictive performance, in contrast, is  moderate compared to the counterpart  for LR, though the prediction accuracies  remain above 0.8 in 4 out of the 7 simulation settings. It is seen that a larger number of classes, </a:t>
            </a:r>
            <a:r>
              <a:rPr lang="en-US" dirty="0" err="1"/>
              <a:t>ie</a:t>
            </a:r>
            <a:r>
              <a:rPr lang="en-US" dirty="0"/>
              <a:t>. (5 classes), reduces the predictive measures to the range of 0.7-0.8.  The performances were very similar across all three priors for variable selection as well as prediction, so the method is robust to prior choices. Here in the graph, we see the accuracy of variable selection and prediction for 7 distinct simulation scenarios. The green, red and yellow bars denote the Horseshoe, DL and DP priors. </a:t>
            </a:r>
          </a:p>
        </p:txBody>
      </p:sp>
      <p:sp>
        <p:nvSpPr>
          <p:cNvPr id="4" name="Slide Number Placeholder 3"/>
          <p:cNvSpPr>
            <a:spLocks noGrp="1"/>
          </p:cNvSpPr>
          <p:nvPr>
            <p:ph type="sldNum" sz="quarter" idx="5"/>
          </p:nvPr>
        </p:nvSpPr>
        <p:spPr/>
        <p:txBody>
          <a:bodyPr/>
          <a:lstStyle/>
          <a:p>
            <a:fld id="{3FDBFC6E-DBDF-4B33-9830-BA6F695FE28E}" type="slidenum">
              <a:rPr lang="en-US" smtClean="0"/>
              <a:t>36</a:t>
            </a:fld>
            <a:endParaRPr lang="en-US"/>
          </a:p>
        </p:txBody>
      </p:sp>
    </p:spTree>
    <p:extLst>
      <p:ext uri="{BB962C8B-B14F-4D97-AF65-F5344CB8AC3E}">
        <p14:creationId xmlns:p14="http://schemas.microsoft.com/office/powerpoint/2010/main" val="7125097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show the results for negative binomial regression. Table shows the variable selection performances assessed through  MSE along with their standard deviations for the  BNB model. The performance measures of   S1, S2, and S3 were similar. We find an increasingly good performance with increasing sample sizes in terms of variable selection measures with the corresponding MSEs naturally having the exact opposite trend. S1 and S2 has 100\% sensitivity implying that all the non-zero $\beta$ can be identified. There was not much of an impact of correlation  settings  on the results. The most noteworthy result is that for scenario S5 which is truly a  high-dimensional setting with $p$ much larger than n. We see that the methods perform very well (and even superior to low-dimensional settings)  in terms of specificity and mean-squared errors with only a modest sacrifice in sensitivity and overall accuracy. The latter still remain above 80 percent for all three priors. Since controlling  false positives  are a big concern in high-dimensional biomedical scenarios, this result points strongly to the applicability of our method in $p&gt;n$ regressions in count data. In all the above $n&gt;p$ scenarios we see that Horseshoe, and Double Pareto perform  distinctly  better than Dirichlet Laplace. </a:t>
            </a:r>
          </a:p>
        </p:txBody>
      </p:sp>
      <p:sp>
        <p:nvSpPr>
          <p:cNvPr id="4" name="Slide Number Placeholder 3"/>
          <p:cNvSpPr>
            <a:spLocks noGrp="1"/>
          </p:cNvSpPr>
          <p:nvPr>
            <p:ph type="sldNum" sz="quarter" idx="5"/>
          </p:nvPr>
        </p:nvSpPr>
        <p:spPr/>
        <p:txBody>
          <a:bodyPr/>
          <a:lstStyle/>
          <a:p>
            <a:fld id="{3FDBFC6E-DBDF-4B33-9830-BA6F695FE28E}" type="slidenum">
              <a:rPr lang="en-US" smtClean="0"/>
              <a:t>37</a:t>
            </a:fld>
            <a:endParaRPr lang="en-US"/>
          </a:p>
        </p:txBody>
      </p:sp>
    </p:spTree>
    <p:extLst>
      <p:ext uri="{BB962C8B-B14F-4D97-AF65-F5344CB8AC3E}">
        <p14:creationId xmlns:p14="http://schemas.microsoft.com/office/powerpoint/2010/main" val="3473901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BZINB model, Horseshoe prior clearly outperforms the other two priors across  the simulation scenarios. The  $p&gt;n$ case  yields similar performances  across all three  priors in Table. We calculate the MSEs for the alpha’s coming from the logit part and  beta’s from the negative binomial regression part.</a:t>
            </a:r>
          </a:p>
        </p:txBody>
      </p:sp>
      <p:sp>
        <p:nvSpPr>
          <p:cNvPr id="4" name="Slide Number Placeholder 3"/>
          <p:cNvSpPr>
            <a:spLocks noGrp="1"/>
          </p:cNvSpPr>
          <p:nvPr>
            <p:ph type="sldNum" sz="quarter" idx="5"/>
          </p:nvPr>
        </p:nvSpPr>
        <p:spPr/>
        <p:txBody>
          <a:bodyPr/>
          <a:lstStyle/>
          <a:p>
            <a:fld id="{3FDBFC6E-DBDF-4B33-9830-BA6F695FE28E}" type="slidenum">
              <a:rPr lang="en-US" smtClean="0"/>
              <a:t>38</a:t>
            </a:fld>
            <a:endParaRPr lang="en-US"/>
          </a:p>
        </p:txBody>
      </p:sp>
    </p:spTree>
    <p:extLst>
      <p:ext uri="{BB962C8B-B14F-4D97-AF65-F5344CB8AC3E}">
        <p14:creationId xmlns:p14="http://schemas.microsoft.com/office/powerpoint/2010/main" val="22930546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method is validated by applying it to standard data examples. For all case studies, MCMC burn-in size is 6000, and no. of MCMC iterations is 10000. The training and test set size is of ratio $80/20$. We will show the analysis of three datasets related to diabetes, colon cancer and Alzheimer’s disease.</a:t>
            </a:r>
          </a:p>
        </p:txBody>
      </p:sp>
      <p:sp>
        <p:nvSpPr>
          <p:cNvPr id="4" name="Slide Number Placeholder 3"/>
          <p:cNvSpPr>
            <a:spLocks noGrp="1"/>
          </p:cNvSpPr>
          <p:nvPr>
            <p:ph type="sldNum" sz="quarter" idx="5"/>
          </p:nvPr>
        </p:nvSpPr>
        <p:spPr/>
        <p:txBody>
          <a:bodyPr/>
          <a:lstStyle/>
          <a:p>
            <a:fld id="{3FDBFC6E-DBDF-4B33-9830-BA6F695FE28E}" type="slidenum">
              <a:rPr lang="en-US" smtClean="0"/>
              <a:t>39</a:t>
            </a:fld>
            <a:endParaRPr lang="en-US"/>
          </a:p>
        </p:txBody>
      </p:sp>
    </p:spTree>
    <p:extLst>
      <p:ext uri="{BB962C8B-B14F-4D97-AF65-F5344CB8AC3E}">
        <p14:creationId xmlns:p14="http://schemas.microsoft.com/office/powerpoint/2010/main" val="2082112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solidFill>
                <a:srgbClr val="000000"/>
              </a:solidFill>
              <a:latin typeface="Palatino Linotype" panose="02040502050505030304" pitchFamily="18" charset="0"/>
            </a:endParaRPr>
          </a:p>
          <a:p>
            <a:pPr algn="l"/>
            <a:r>
              <a:rPr lang="en-US" sz="1800" b="0" i="0" u="none" strike="noStrike" baseline="0" dirty="0">
                <a:solidFill>
                  <a:srgbClr val="000000"/>
                </a:solidFill>
                <a:latin typeface="Palatino Linotype" panose="02040502050505030304" pitchFamily="18" charset="0"/>
              </a:rPr>
              <a:t> </a:t>
            </a:r>
            <a:r>
              <a:rPr lang="en-US" sz="1800" b="0" i="1" u="none" strike="noStrike" baseline="0" dirty="0">
                <a:solidFill>
                  <a:srgbClr val="000000"/>
                </a:solidFill>
                <a:latin typeface="Palatino Linotype" panose="02040502050505030304" pitchFamily="18" charset="0"/>
              </a:rPr>
              <a:t>Clinical research is guided by statisticians who help identify essential factors for a specific clinical outcome of interest. This clinical outcome depends on several demographic and genetic factors that lead to modification of treatment recommendations and subgroup-specific treatment allocation. Statisticians also help in future projections, understanding of preventive measures, and disease progression. </a:t>
            </a:r>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 One of the key roles for statisticians is to determine the relationship of several characteristics such as age, sex, BMI, comorbidities, genetics, and environmental factors for a clinical outcome of interest. For example, researchers have found that the human epidermal growth factor receptor 2 (HER2) gene controls the rapid growth and spread of breast cancer and have developed HER2 protein blocking medical products such as trastuzumab1. With the availability of electronic health record data, longitudinal data (repeated data collection on same respondents over time) from clinical trials, together with efficient existing and newly-developed statistical modeling, enable better therapeutic outcomes and contribute to personalized medicine. </a:t>
            </a:r>
          </a:p>
          <a:p>
            <a:pPr algn="l"/>
            <a:endParaRPr lang="en-US" sz="1800" b="0" i="0" u="none" strike="noStrike" baseline="0" dirty="0">
              <a:solidFill>
                <a:srgbClr val="000000"/>
              </a:solidFill>
              <a:latin typeface="Times New Roman" panose="02020603050405020304" pitchFamily="18" charset="0"/>
            </a:endParaRPr>
          </a:p>
          <a:p>
            <a:pPr algn="l"/>
            <a:r>
              <a:rPr lang="en-US" sz="1800" b="0" i="0" u="none" strike="noStrike" baseline="0" dirty="0">
                <a:solidFill>
                  <a:srgbClr val="000000"/>
                </a:solidFill>
                <a:latin typeface="Times New Roman" panose="02020603050405020304" pitchFamily="18" charset="0"/>
              </a:rPr>
              <a:t> Along with finding an association of essential features with the outcome, the healthcare industry uses predictive analytics to answer major questions such as the prediction of hospitalization risk of COVID-19 positive patients, anticipate the risk of 30-day hospital readmission, predicting the course of Alzheimer’s disease, getting ahead of the surgery outcomes, and deterioration of patients in ICU. Hospitals under Medicare’s Hospital Readmissions Reduction program2 must ensure unplanned readmission to avoid penalties, reduce cost and resources. Statistics form the core for such machine learning and predictive algorithms guiding clinicians in disease diagnosis and therapeutic development. According to a recent survey, these algorithms have been adapted in about 60% of the healthcare industry. </a:t>
            </a:r>
          </a:p>
          <a:p>
            <a:r>
              <a:rPr lang="en-US" sz="1800" b="0" i="0" u="none" strike="noStrike" baseline="0" dirty="0">
                <a:solidFill>
                  <a:srgbClr val="000000"/>
                </a:solidFill>
                <a:latin typeface="Times New Roman" panose="02020603050405020304" pitchFamily="18" charset="0"/>
              </a:rPr>
              <a:t>Shrinkage prior methods explicitly selects the critical factors and addresses prediction by shrinking the irrelevant factors that do not contribute to the outcome. It uses prior knowledge such as historical data to inform the model, account for uncertainties, and assign differential shrinkage to baseline characteristics such as gender, education, marital status, and race. Such prediction tools will help optimize medical decisions, allocating the “right drug to the right patient,” improving public health policies and global health as a whole. </a:t>
            </a:r>
            <a:endParaRPr lang="en-US" dirty="0"/>
          </a:p>
        </p:txBody>
      </p:sp>
      <p:sp>
        <p:nvSpPr>
          <p:cNvPr id="4" name="Slide Number Placeholder 3"/>
          <p:cNvSpPr>
            <a:spLocks noGrp="1"/>
          </p:cNvSpPr>
          <p:nvPr>
            <p:ph type="sldNum" sz="quarter" idx="5"/>
          </p:nvPr>
        </p:nvSpPr>
        <p:spPr/>
        <p:txBody>
          <a:bodyPr/>
          <a:lstStyle/>
          <a:p>
            <a:fld id="{3FDBFC6E-DBDF-4B33-9830-BA6F695FE28E}" type="slidenum">
              <a:rPr lang="en-US" smtClean="0"/>
              <a:t>4</a:t>
            </a:fld>
            <a:endParaRPr lang="en-US"/>
          </a:p>
        </p:txBody>
      </p:sp>
    </p:spTree>
    <p:extLst>
      <p:ext uri="{BB962C8B-B14F-4D97-AF65-F5344CB8AC3E}">
        <p14:creationId xmlns:p14="http://schemas.microsoft.com/office/powerpoint/2010/main" val="36856278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cased study of the logistic regression. The data is </a:t>
            </a:r>
            <a:r>
              <a:rPr lang="en-US" dirty="0" err="1"/>
              <a:t>PimaIndiansDiabetes</a:t>
            </a:r>
            <a:r>
              <a:rPr lang="en-US" dirty="0"/>
              <a:t> data set, where the variables that predict the diabetes outcome are pregnancy, glucose level. Pressure, triceps, insulin, mass, pedigree, and </a:t>
            </a:r>
            <a:r>
              <a:rPr lang="en-US" dirty="0" err="1"/>
              <a:t>age.The</a:t>
            </a:r>
            <a:r>
              <a:rPr lang="en-US" dirty="0"/>
              <a:t> three priors can detect four variables by 95\% credible intervals. The credible intervals of the coefficients with variable names "pregnant," "glucose," "mass (BMI)," and "pedigree (family history)" do not include zero; hence they are significant. These results are at par with literature </a:t>
            </a:r>
            <a:r>
              <a:rPr lang="en-US" dirty="0" err="1"/>
              <a:t>Makalic</a:t>
            </a:r>
            <a:r>
              <a:rPr lang="en-US" dirty="0"/>
              <a:t> et.al. the "pressure" variable is also determined as significant by DP prior. These three priors are also compared with Bayesian-Lasso(</a:t>
            </a:r>
            <a:r>
              <a:rPr lang="en-US" dirty="0" err="1"/>
              <a:t>Blasso</a:t>
            </a:r>
            <a:r>
              <a:rPr lang="en-US" dirty="0"/>
              <a:t>) Bayesian-Elastic-Net(</a:t>
            </a:r>
            <a:r>
              <a:rPr lang="en-US" dirty="0" err="1"/>
              <a:t>BElastic</a:t>
            </a:r>
            <a:r>
              <a:rPr lang="en-US" dirty="0"/>
              <a:t>) and frequentist methods like Lasso , Elastic-Net  and Ridge . Here, the three priors' accuracy is similar, but BS is the least among all methods. Even though EN and Ridge have high accuracy, the frequentist methods have substantially high BS and low specificity values.</a:t>
            </a:r>
          </a:p>
        </p:txBody>
      </p:sp>
      <p:sp>
        <p:nvSpPr>
          <p:cNvPr id="4" name="Slide Number Placeholder 3"/>
          <p:cNvSpPr>
            <a:spLocks noGrp="1"/>
          </p:cNvSpPr>
          <p:nvPr>
            <p:ph type="sldNum" sz="quarter" idx="5"/>
          </p:nvPr>
        </p:nvSpPr>
        <p:spPr/>
        <p:txBody>
          <a:bodyPr/>
          <a:lstStyle/>
          <a:p>
            <a:fld id="{3FDBFC6E-DBDF-4B33-9830-BA6F695FE28E}" type="slidenum">
              <a:rPr lang="en-US" smtClean="0"/>
              <a:t>40</a:t>
            </a:fld>
            <a:endParaRPr lang="en-US"/>
          </a:p>
        </p:txBody>
      </p:sp>
    </p:spTree>
    <p:extLst>
      <p:ext uri="{BB962C8B-B14F-4D97-AF65-F5344CB8AC3E}">
        <p14:creationId xmlns:p14="http://schemas.microsoft.com/office/powerpoint/2010/main" val="11002341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a:t>
            </a:r>
            <a:r>
              <a:rPr lang="en-US" dirty="0" err="1"/>
              <a:t>pima</a:t>
            </a:r>
            <a:r>
              <a:rPr lang="en-US" dirty="0"/>
              <a:t> Indian diabetes html file.</a:t>
            </a:r>
          </a:p>
        </p:txBody>
      </p:sp>
      <p:sp>
        <p:nvSpPr>
          <p:cNvPr id="4" name="Slide Number Placeholder 3"/>
          <p:cNvSpPr>
            <a:spLocks noGrp="1"/>
          </p:cNvSpPr>
          <p:nvPr>
            <p:ph type="sldNum" sz="quarter" idx="5"/>
          </p:nvPr>
        </p:nvSpPr>
        <p:spPr/>
        <p:txBody>
          <a:bodyPr/>
          <a:lstStyle/>
          <a:p>
            <a:fld id="{3FDBFC6E-DBDF-4B33-9830-BA6F695FE28E}" type="slidenum">
              <a:rPr lang="en-US" smtClean="0"/>
              <a:t>41</a:t>
            </a:fld>
            <a:endParaRPr lang="en-US"/>
          </a:p>
        </p:txBody>
      </p:sp>
    </p:spTree>
    <p:extLst>
      <p:ext uri="{BB962C8B-B14F-4D97-AF65-F5344CB8AC3E}">
        <p14:creationId xmlns:p14="http://schemas.microsoft.com/office/powerpoint/2010/main" val="3327462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model fitting  variable selection was implemented by computing their posterior credible intervals. Posterior credible intervals can be readily obtained from a Bayesian framework via  MCMC samples, and can  provide direct uncertainty measures irrespective of model complexity.  Specifically, these intervals are constructed by the quantiles of the MCMC samples of the parameters and estimate the probability  intervals of the true posterior distribution.  The confidence level of the credible bands was chosen to be 95\%. The variables are declared to be significant if and only if  these posterior credible interval  do not include zero. Thus, it will be a  binary vector of the variables that were selected from estimation. These binary estimates were then matched against the simulation truth to compute some performance metrics.  Other than performance measures,  these credible interval techniques would also provide a convenient measure of uncertainty, in case we need to use them. The varying  sizes and noise content  of datasets gets reflected in the  varying lengths of  the estimated prediction intervals  that in turn allows us to  place varying degrees of  confidence in our inferred relationships. This could also inform us about the desired adequacy of sample size and number of variables for future studies. This can be readily obtained from MCMC samples unlike  other traditional methods such as Lasso. Read the slide</a:t>
            </a:r>
          </a:p>
        </p:txBody>
      </p:sp>
      <p:sp>
        <p:nvSpPr>
          <p:cNvPr id="4" name="Slide Number Placeholder 3"/>
          <p:cNvSpPr>
            <a:spLocks noGrp="1"/>
          </p:cNvSpPr>
          <p:nvPr>
            <p:ph type="sldNum" sz="quarter" idx="5"/>
          </p:nvPr>
        </p:nvSpPr>
        <p:spPr/>
        <p:txBody>
          <a:bodyPr/>
          <a:lstStyle/>
          <a:p>
            <a:fld id="{3FDBFC6E-DBDF-4B33-9830-BA6F695FE28E}" type="slidenum">
              <a:rPr lang="en-US" smtClean="0"/>
              <a:t>42</a:t>
            </a:fld>
            <a:endParaRPr lang="en-US"/>
          </a:p>
        </p:txBody>
      </p:sp>
    </p:spTree>
    <p:extLst>
      <p:ext uri="{BB962C8B-B14F-4D97-AF65-F5344CB8AC3E}">
        <p14:creationId xmlns:p14="http://schemas.microsoft.com/office/powerpoint/2010/main" val="4129417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Trace plots and AC plots are used to understand the convergence of the MCMC samples. They were reasonable in the case of all the datasets. The MCMC Gibbs sampling mixing and convergence were determined by trace plots and auto-correlation plots</a:t>
            </a:r>
          </a:p>
        </p:txBody>
      </p:sp>
      <p:sp>
        <p:nvSpPr>
          <p:cNvPr id="4" name="Slide Number Placeholder 3"/>
          <p:cNvSpPr>
            <a:spLocks noGrp="1"/>
          </p:cNvSpPr>
          <p:nvPr>
            <p:ph type="sldNum" sz="quarter" idx="5"/>
          </p:nvPr>
        </p:nvSpPr>
        <p:spPr/>
        <p:txBody>
          <a:bodyPr/>
          <a:lstStyle/>
          <a:p>
            <a:fld id="{3FDBFC6E-DBDF-4B33-9830-BA6F695FE28E}" type="slidenum">
              <a:rPr lang="en-US" smtClean="0"/>
              <a:t>43</a:t>
            </a:fld>
            <a:endParaRPr lang="en-US"/>
          </a:p>
        </p:txBody>
      </p:sp>
    </p:spTree>
    <p:extLst>
      <p:ext uri="{BB962C8B-B14F-4D97-AF65-F5344CB8AC3E}">
        <p14:creationId xmlns:p14="http://schemas.microsoft.com/office/powerpoint/2010/main" val="1560860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prediction module was also added that would assess how the model fares in classifying the responses. For this, a cross-validation approach and divided each simulated data set into training and test data on a 80-20 allocation percentage.  The following measures were used for assessing the quality of our prediction. Accuracy (the  proportion of correctly classified responses in the test dataset); Sensitivity ( proportion of true positives ); Specificity ( proportion of true negatives ); AUC ( Area Under the Receiver Operating Characteristic (ROC) Curve ). Here, the three priors' accuracy is similar, but BS is the least among all methods. Even though EN and Ridge have high accuracy, the frequentist methods have substantially high BS and low specificity values.</a:t>
            </a:r>
          </a:p>
        </p:txBody>
      </p:sp>
      <p:sp>
        <p:nvSpPr>
          <p:cNvPr id="4" name="Slide Number Placeholder 3"/>
          <p:cNvSpPr>
            <a:spLocks noGrp="1"/>
          </p:cNvSpPr>
          <p:nvPr>
            <p:ph type="sldNum" sz="quarter" idx="5"/>
          </p:nvPr>
        </p:nvSpPr>
        <p:spPr/>
        <p:txBody>
          <a:bodyPr/>
          <a:lstStyle/>
          <a:p>
            <a:fld id="{3FDBFC6E-DBDF-4B33-9830-BA6F695FE28E}" type="slidenum">
              <a:rPr lang="en-US" smtClean="0"/>
              <a:t>44</a:t>
            </a:fld>
            <a:endParaRPr lang="en-US"/>
          </a:p>
        </p:txBody>
      </p:sp>
    </p:spTree>
    <p:extLst>
      <p:ext uri="{BB962C8B-B14F-4D97-AF65-F5344CB8AC3E}">
        <p14:creationId xmlns:p14="http://schemas.microsoft.com/office/powerpoint/2010/main" val="24844164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  comprises of gene expression levels for 40 tumors and 22 normal colon tissues  measured for 6500 human genes using the Affymetrix oligonucleotide arrays Alon et, al.1999. Samples are obtained from tumor tissue and adjacent unaffected parts of the colon of the same patients. Out of these, 2000 genes with the highest minimal intensity across the tissues were selected for classification purposes. In the public domain, there is no demographic information available for the two groups like race, age, sex distribution; else, a study could have been conducted about the benefits of inclusion of one or all these covariates in prediction.  Lasso selects 12 genes. The priors are applied to the data with the lasso estimates as the initial values. In the case of Horseshoe prior, it selects 36 genes with the highest frequencies, among which one gene (gene ID: 1423) is included among the top 20 genes selected by the t-test and fold change. Also, the  gene ID: 1325 selected by Lasso \cite{Algamal:2017} can be seen in the set of 36 genes selected by Horseshoe.  DL prior selects 164 genes, of which gene ID: 138 is included in the top 2 genes. DP selects 67 genes, out of which eight genes are in the set of genes selected by Horseshoe. On the basis of accuracy, sensitivity, specificity, AUC, and Brier score Horseshoe prior performs better than the rest.</a:t>
            </a:r>
          </a:p>
        </p:txBody>
      </p:sp>
      <p:sp>
        <p:nvSpPr>
          <p:cNvPr id="4" name="Slide Number Placeholder 3"/>
          <p:cNvSpPr>
            <a:spLocks noGrp="1"/>
          </p:cNvSpPr>
          <p:nvPr>
            <p:ph type="sldNum" sz="quarter" idx="5"/>
          </p:nvPr>
        </p:nvSpPr>
        <p:spPr/>
        <p:txBody>
          <a:bodyPr/>
          <a:lstStyle/>
          <a:p>
            <a:fld id="{3FDBFC6E-DBDF-4B33-9830-BA6F695FE28E}" type="slidenum">
              <a:rPr lang="en-US" smtClean="0"/>
              <a:t>45</a:t>
            </a:fld>
            <a:endParaRPr lang="en-US"/>
          </a:p>
        </p:txBody>
      </p:sp>
    </p:spTree>
    <p:extLst>
      <p:ext uri="{BB962C8B-B14F-4D97-AF65-F5344CB8AC3E}">
        <p14:creationId xmlns:p14="http://schemas.microsoft.com/office/powerpoint/2010/main" val="10955456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Alzheimer's disease (AD) is a critical public health concern throughout the world and one of the most widespread neurodegenerative disorder. AD is an irreparable brain disease, which impairs thinking and memory. Several machine learning methods have helped predict AD from Mild Cognitive Impairment (MCI); The participants is divided into five different classes, namely, Cognitively Normal (CN $= 4428$), Early Mild Cognitive Impairment (EMCI $= 2687$), Late Mild Cognitive Impairment (LMCI $= 4993$), Subjective Memory Complaint (SMC $= 938$), and Alzheimer’s Disease (AD $= 1654$). here, the shrinkage priors are used to predict AD from MCI, and they achieve high prediction measures.\\This dataset is obtained from Alzheimer’s Disease </a:t>
            </a:r>
            <a:r>
              <a:rPr lang="en-US" dirty="0" err="1"/>
              <a:t>NeuroimagingInitiative</a:t>
            </a:r>
            <a:r>
              <a:rPr lang="en-US" dirty="0"/>
              <a:t> (ADNI) database. The three priors achieve 85\% accuracy and 93.5\% specificity for the prediction of AD from the MCI stage and have comparable results with other shrinkage priors. The results also indicate that the most distinguishing attribute for the prediction of AD includes the ADAS13.bl (13 item AD Cognitive Scale score), </a:t>
            </a:r>
            <a:r>
              <a:rPr lang="en-US" dirty="0" err="1"/>
              <a:t>RAVLT.perc.forgetting.bl</a:t>
            </a:r>
            <a:r>
              <a:rPr lang="en-US" dirty="0"/>
              <a:t> (Rey's Auditory Verbal Learning Test scores for immediate response learning, forgetting and percentage forgetting)) by all three priors. </a:t>
            </a:r>
            <a:r>
              <a:rPr lang="en-US" dirty="0" err="1"/>
              <a:t>FAQ.bl</a:t>
            </a:r>
            <a:r>
              <a:rPr lang="en-US" dirty="0"/>
              <a:t> (Functional Activities Questionnaire) cognitive test was selected only by DP prior. the circular bar chart Figure gives a detailed view of the prediction performance of LR model. This Figure  is efficient in describing the comparison of all the four data sets in a single platform. For each data set, eight bars correspond to the eight shrinkage methods, and each stacked bar consists of the five measures of prediction. For ADNI and PIMA, all methods perform similarly, though the priors do not prove to be efficient in the high-dimensional Colon data.</a:t>
            </a:r>
          </a:p>
        </p:txBody>
      </p:sp>
      <p:sp>
        <p:nvSpPr>
          <p:cNvPr id="4" name="Slide Number Placeholder 3"/>
          <p:cNvSpPr>
            <a:spLocks noGrp="1"/>
          </p:cNvSpPr>
          <p:nvPr>
            <p:ph type="sldNum" sz="quarter" idx="5"/>
          </p:nvPr>
        </p:nvSpPr>
        <p:spPr/>
        <p:txBody>
          <a:bodyPr/>
          <a:lstStyle/>
          <a:p>
            <a:fld id="{3FDBFC6E-DBDF-4B33-9830-BA6F695FE28E}" type="slidenum">
              <a:rPr lang="en-US" smtClean="0"/>
              <a:t>46</a:t>
            </a:fld>
            <a:endParaRPr lang="en-US"/>
          </a:p>
        </p:txBody>
      </p:sp>
    </p:spTree>
    <p:extLst>
      <p:ext uri="{BB962C8B-B14F-4D97-AF65-F5344CB8AC3E}">
        <p14:creationId xmlns:p14="http://schemas.microsoft.com/office/powerpoint/2010/main" val="15618369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explain the negative binomial case </a:t>
            </a:r>
            <a:r>
              <a:rPr lang="en-US" dirty="0" err="1"/>
              <a:t>study.This</a:t>
            </a:r>
            <a:r>
              <a:rPr lang="en-US" dirty="0"/>
              <a:t> data deals with the number of publications produced by Ph.D. biochemists of \cite{Long:1990}. The data is available in the R package "</a:t>
            </a:r>
            <a:r>
              <a:rPr lang="en-US" dirty="0" err="1"/>
              <a:t>pscl</a:t>
            </a:r>
            <a:r>
              <a:rPr lang="en-US" dirty="0"/>
              <a:t>”.The response variable is the number of articles in the last three years of Ph.D. Five explanatory variables were used. They are: the gender $(x_1)$, the marital status $(x_2)$, the number of children under age six $(x_3)$, prestige of Ph.D. program $(x_4)$, and the number of articles by the mentor in last three years $(x_5)$. In this application, the response variable is following NB distribution. $(x_3)$ and $(x_5)$ were selected by the Bayesian methods.</a:t>
            </a:r>
          </a:p>
        </p:txBody>
      </p:sp>
      <p:sp>
        <p:nvSpPr>
          <p:cNvPr id="4" name="Slide Number Placeholder 3"/>
          <p:cNvSpPr>
            <a:spLocks noGrp="1"/>
          </p:cNvSpPr>
          <p:nvPr>
            <p:ph type="sldNum" sz="quarter" idx="5"/>
          </p:nvPr>
        </p:nvSpPr>
        <p:spPr/>
        <p:txBody>
          <a:bodyPr/>
          <a:lstStyle/>
          <a:p>
            <a:fld id="{3FDBFC6E-DBDF-4B33-9830-BA6F695FE28E}" type="slidenum">
              <a:rPr lang="en-US" smtClean="0"/>
              <a:t>47</a:t>
            </a:fld>
            <a:endParaRPr lang="en-US"/>
          </a:p>
        </p:txBody>
      </p:sp>
    </p:spTree>
    <p:extLst>
      <p:ext uri="{BB962C8B-B14F-4D97-AF65-F5344CB8AC3E}">
        <p14:creationId xmlns:p14="http://schemas.microsoft.com/office/powerpoint/2010/main" val="15108591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html file</a:t>
            </a:r>
          </a:p>
        </p:txBody>
      </p:sp>
      <p:sp>
        <p:nvSpPr>
          <p:cNvPr id="4" name="Slide Number Placeholder 3"/>
          <p:cNvSpPr>
            <a:spLocks noGrp="1"/>
          </p:cNvSpPr>
          <p:nvPr>
            <p:ph type="sldNum" sz="quarter" idx="5"/>
          </p:nvPr>
        </p:nvSpPr>
        <p:spPr/>
        <p:txBody>
          <a:bodyPr/>
          <a:lstStyle/>
          <a:p>
            <a:fld id="{3FDBFC6E-DBDF-4B33-9830-BA6F695FE28E}" type="slidenum">
              <a:rPr lang="en-US" smtClean="0"/>
              <a:t>48</a:t>
            </a:fld>
            <a:endParaRPr lang="en-US"/>
          </a:p>
        </p:txBody>
      </p:sp>
    </p:spTree>
    <p:extLst>
      <p:ext uri="{BB962C8B-B14F-4D97-AF65-F5344CB8AC3E}">
        <p14:creationId xmlns:p14="http://schemas.microsoft.com/office/powerpoint/2010/main" val="42207227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p:txBody>
      </p:sp>
      <p:sp>
        <p:nvSpPr>
          <p:cNvPr id="4" name="Slide Number Placeholder 3"/>
          <p:cNvSpPr>
            <a:spLocks noGrp="1"/>
          </p:cNvSpPr>
          <p:nvPr>
            <p:ph type="sldNum" sz="quarter" idx="5"/>
          </p:nvPr>
        </p:nvSpPr>
        <p:spPr/>
        <p:txBody>
          <a:bodyPr/>
          <a:lstStyle/>
          <a:p>
            <a:fld id="{3FDBFC6E-DBDF-4B33-9830-BA6F695FE28E}" type="slidenum">
              <a:rPr lang="en-US" smtClean="0"/>
              <a:t>49</a:t>
            </a:fld>
            <a:endParaRPr lang="en-US"/>
          </a:p>
        </p:txBody>
      </p:sp>
    </p:spTree>
    <p:extLst>
      <p:ext uri="{BB962C8B-B14F-4D97-AF65-F5344CB8AC3E}">
        <p14:creationId xmlns:p14="http://schemas.microsoft.com/office/powerpoint/2010/main" val="2519170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are the main goals. Read the slide. All these goals are achieved and covered in this tutorial. The main focus in the following slides will be variable selection and  prediction.</a:t>
            </a:r>
          </a:p>
        </p:txBody>
      </p:sp>
      <p:sp>
        <p:nvSpPr>
          <p:cNvPr id="4" name="Slide Number Placeholder 3"/>
          <p:cNvSpPr>
            <a:spLocks noGrp="1"/>
          </p:cNvSpPr>
          <p:nvPr>
            <p:ph type="sldNum" sz="quarter" idx="5"/>
          </p:nvPr>
        </p:nvSpPr>
        <p:spPr/>
        <p:txBody>
          <a:bodyPr/>
          <a:lstStyle/>
          <a:p>
            <a:fld id="{3FDBFC6E-DBDF-4B33-9830-BA6F695FE28E}" type="slidenum">
              <a:rPr lang="en-US" smtClean="0"/>
              <a:t>5</a:t>
            </a:fld>
            <a:endParaRPr lang="en-US"/>
          </a:p>
        </p:txBody>
      </p:sp>
    </p:spTree>
    <p:extLst>
      <p:ext uri="{BB962C8B-B14F-4D97-AF65-F5344CB8AC3E}">
        <p14:creationId xmlns:p14="http://schemas.microsoft.com/office/powerpoint/2010/main" val="35242835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diagnostics show that the trace plots and autocorrelation plots are reasonable. </a:t>
            </a:r>
          </a:p>
        </p:txBody>
      </p:sp>
      <p:sp>
        <p:nvSpPr>
          <p:cNvPr id="4" name="Slide Number Placeholder 3"/>
          <p:cNvSpPr>
            <a:spLocks noGrp="1"/>
          </p:cNvSpPr>
          <p:nvPr>
            <p:ph type="sldNum" sz="quarter" idx="5"/>
          </p:nvPr>
        </p:nvSpPr>
        <p:spPr/>
        <p:txBody>
          <a:bodyPr/>
          <a:lstStyle/>
          <a:p>
            <a:fld id="{3FDBFC6E-DBDF-4B33-9830-BA6F695FE28E}" type="slidenum">
              <a:rPr lang="en-US" smtClean="0"/>
              <a:t>50</a:t>
            </a:fld>
            <a:endParaRPr lang="en-US"/>
          </a:p>
        </p:txBody>
      </p:sp>
    </p:spTree>
    <p:extLst>
      <p:ext uri="{BB962C8B-B14F-4D97-AF65-F5344CB8AC3E}">
        <p14:creationId xmlns:p14="http://schemas.microsoft.com/office/powerpoint/2010/main" val="2297994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NB, </a:t>
            </a:r>
            <a:r>
              <a:rPr lang="en-US" dirty="0" err="1"/>
              <a:t>poisson</a:t>
            </a:r>
            <a:r>
              <a:rPr lang="en-US" dirty="0"/>
              <a:t> followed by BNB methods were suitable for the data set, as per the MSE of fitted values.</a:t>
            </a:r>
          </a:p>
        </p:txBody>
      </p:sp>
      <p:sp>
        <p:nvSpPr>
          <p:cNvPr id="4" name="Slide Number Placeholder 3"/>
          <p:cNvSpPr>
            <a:spLocks noGrp="1"/>
          </p:cNvSpPr>
          <p:nvPr>
            <p:ph type="sldNum" sz="quarter" idx="5"/>
          </p:nvPr>
        </p:nvSpPr>
        <p:spPr/>
        <p:txBody>
          <a:bodyPr/>
          <a:lstStyle/>
          <a:p>
            <a:fld id="{3FDBFC6E-DBDF-4B33-9830-BA6F695FE28E}" type="slidenum">
              <a:rPr lang="en-US" smtClean="0"/>
              <a:t>51</a:t>
            </a:fld>
            <a:endParaRPr lang="en-US"/>
          </a:p>
        </p:txBody>
      </p:sp>
    </p:spTree>
    <p:extLst>
      <p:ext uri="{BB962C8B-B14F-4D97-AF65-F5344CB8AC3E}">
        <p14:creationId xmlns:p14="http://schemas.microsoft.com/office/powerpoint/2010/main" val="20389476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DBFC6E-DBDF-4B33-9830-BA6F695FE28E}" type="slidenum">
              <a:rPr lang="en-US" smtClean="0"/>
              <a:t>52</a:t>
            </a:fld>
            <a:endParaRPr lang="en-US"/>
          </a:p>
        </p:txBody>
      </p:sp>
    </p:spTree>
    <p:extLst>
      <p:ext uri="{BB962C8B-B14F-4D97-AF65-F5344CB8AC3E}">
        <p14:creationId xmlns:p14="http://schemas.microsoft.com/office/powerpoint/2010/main" val="25438607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DBFC6E-DBDF-4B33-9830-BA6F695FE28E}" type="slidenum">
              <a:rPr lang="en-US" smtClean="0"/>
              <a:t>53</a:t>
            </a:fld>
            <a:endParaRPr lang="en-US"/>
          </a:p>
        </p:txBody>
      </p:sp>
    </p:spTree>
    <p:extLst>
      <p:ext uri="{BB962C8B-B14F-4D97-AF65-F5344CB8AC3E}">
        <p14:creationId xmlns:p14="http://schemas.microsoft.com/office/powerpoint/2010/main" val="219818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present the concept of the curse of dimensionality. What are the factors that determine if the person has diabetes? The related factors can be the individual’s age, BMI, triceps skin fold, smoking, genes, and pregnancy. However, there are other factors such as marriage, house loan, tax, other several genes may not influence the outcome of whether a person has diabetes. So, we need to select the variables that are most significant for the purpose of the outcome. Bayesian shrinkage priors and penalized regression helps in addressing the reduction of variable dimensions. </a:t>
            </a:r>
          </a:p>
        </p:txBody>
      </p:sp>
      <p:sp>
        <p:nvSpPr>
          <p:cNvPr id="4" name="Slide Number Placeholder 3"/>
          <p:cNvSpPr>
            <a:spLocks noGrp="1"/>
          </p:cNvSpPr>
          <p:nvPr>
            <p:ph type="sldNum" sz="quarter" idx="5"/>
          </p:nvPr>
        </p:nvSpPr>
        <p:spPr/>
        <p:txBody>
          <a:bodyPr/>
          <a:lstStyle/>
          <a:p>
            <a:fld id="{3FDBFC6E-DBDF-4B33-9830-BA6F695FE28E}" type="slidenum">
              <a:rPr lang="en-US" smtClean="0"/>
              <a:t>6</a:t>
            </a:fld>
            <a:endParaRPr lang="en-US"/>
          </a:p>
        </p:txBody>
      </p:sp>
    </p:spTree>
    <p:extLst>
      <p:ext uri="{BB962C8B-B14F-4D97-AF65-F5344CB8AC3E}">
        <p14:creationId xmlns:p14="http://schemas.microsoft.com/office/powerpoint/2010/main" val="201224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schools of statistics. Frequentist methods developed by R.A Fisher who is considered as the father of modern statistics, and Bayesian Statistics developed by Thomas Bayes.  The frequentist method is penalized regression such as lasso, ridge, etc. while the Bayesian counterpart is the shrinkage priors. The goal is to simultaneously select important variables and predictions. </a:t>
            </a:r>
          </a:p>
          <a:p>
            <a:endParaRPr lang="en-US" dirty="0"/>
          </a:p>
          <a:p>
            <a:r>
              <a:rPr lang="en-US" dirty="0"/>
              <a:t>Frequentist uses the data at hand and don’t assign probability to the unknown parameters while Bayesian uses prior information available to them along with the data at hand. </a:t>
            </a:r>
          </a:p>
          <a:p>
            <a:r>
              <a:rPr lang="en-US" dirty="0"/>
              <a:t>In case of variable selection, penalized regression techniques are very popular. </a:t>
            </a:r>
          </a:p>
          <a:p>
            <a:r>
              <a:rPr lang="en-US" dirty="0"/>
              <a:t>In frequentist setup curse of high dimensions is handled by methods like Lasso, Ridge , Elastic net while in Bayesian setup it is tackled by prior distributions called Shrinkage Priors. </a:t>
            </a:r>
          </a:p>
          <a:p>
            <a:r>
              <a:rPr lang="en-US" dirty="0"/>
              <a:t>Our goal is to simultaneously select important variables and achieve good predictions in the Bayesian paradigm.</a:t>
            </a:r>
          </a:p>
          <a:p>
            <a:endParaRPr lang="en-US" dirty="0"/>
          </a:p>
        </p:txBody>
      </p:sp>
      <p:sp>
        <p:nvSpPr>
          <p:cNvPr id="4" name="Slide Number Placeholder 3"/>
          <p:cNvSpPr>
            <a:spLocks noGrp="1"/>
          </p:cNvSpPr>
          <p:nvPr>
            <p:ph type="sldNum" sz="quarter" idx="5"/>
          </p:nvPr>
        </p:nvSpPr>
        <p:spPr/>
        <p:txBody>
          <a:bodyPr/>
          <a:lstStyle/>
          <a:p>
            <a:fld id="{DC6081B1-262D-44A8-8BFD-8D3BB9694940}" type="slidenum">
              <a:rPr lang="en-US" smtClean="0"/>
              <a:pPr/>
              <a:t>7</a:t>
            </a:fld>
            <a:endParaRPr lang="en-US"/>
          </a:p>
        </p:txBody>
      </p:sp>
    </p:spTree>
    <p:extLst>
      <p:ext uri="{BB962C8B-B14F-4D97-AF65-F5344CB8AC3E}">
        <p14:creationId xmlns:p14="http://schemas.microsoft.com/office/powerpoint/2010/main" val="3604952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panose="05000000000000000000" pitchFamily="2" charset="2"/>
              <a:buChar char="Ø"/>
            </a:pPr>
            <a:r>
              <a:rPr lang="en-US" b="0" dirty="0"/>
              <a:t>Here we describe the penalized regression. In penalized regression, there is a penalty term that acts as a shrinkage parameter. </a:t>
            </a:r>
            <a:r>
              <a:rPr lang="en-US" sz="1200" b="0" dirty="0">
                <a:latin typeface="Microsoft Sans Serif" panose="020B0604020202020204" pitchFamily="34" charset="0"/>
                <a:ea typeface="Microsoft Sans Serif" panose="020B0604020202020204" pitchFamily="34" charset="0"/>
                <a:cs typeface="Microsoft Sans Serif" panose="020B0604020202020204" pitchFamily="34" charset="0"/>
              </a:rPr>
              <a:t>This is a form of regression, that constrains/ regularizes or shrinks the coefficient estimates towards zero</a:t>
            </a:r>
          </a:p>
          <a:p>
            <a:pPr marL="171450" indent="-171450">
              <a:buFont typeface="Wingdings" panose="05000000000000000000" pitchFamily="2" charset="2"/>
              <a:buChar char="Ø"/>
            </a:pPr>
            <a:r>
              <a:rPr lang="en-US" sz="1200" b="0" dirty="0">
                <a:latin typeface="Microsoft Sans Serif" panose="020B0604020202020204" pitchFamily="34" charset="0"/>
                <a:ea typeface="Microsoft Sans Serif" panose="020B0604020202020204" pitchFamily="34" charset="0"/>
                <a:cs typeface="Microsoft Sans Serif" panose="020B0604020202020204" pitchFamily="34" charset="0"/>
              </a:rPr>
              <a:t>   λ = 0, the penalty term has no eﬀect </a:t>
            </a:r>
          </a:p>
          <a:p>
            <a:pPr marL="171450" indent="-171450">
              <a:buFont typeface="Wingdings" panose="05000000000000000000" pitchFamily="2" charset="2"/>
              <a:buChar char="Ø"/>
            </a:pPr>
            <a:r>
              <a:rPr lang="en-US" sz="1200" b="0" dirty="0">
                <a:latin typeface="Microsoft Sans Serif" panose="020B0604020202020204" pitchFamily="34" charset="0"/>
                <a:ea typeface="Microsoft Sans Serif" panose="020B0604020202020204" pitchFamily="34" charset="0"/>
                <a:cs typeface="Microsoft Sans Serif" panose="020B0604020202020204" pitchFamily="34" charset="0"/>
              </a:rPr>
              <a:t>   λ→∞, the coeﬃcient estimates will approach zero</a:t>
            </a:r>
          </a:p>
          <a:p>
            <a:pPr marL="171450" indent="-171450">
              <a:buFont typeface="Wingdings" panose="05000000000000000000" pitchFamily="2" charset="2"/>
              <a:buChar char="Ø"/>
            </a:pPr>
            <a:r>
              <a:rPr lang="en-US" sz="1200" b="0" dirty="0">
                <a:latin typeface="Microsoft Sans Serif" panose="020B0604020202020204" pitchFamily="34" charset="0"/>
                <a:ea typeface="Microsoft Sans Serif" panose="020B0604020202020204" pitchFamily="34" charset="0"/>
                <a:cs typeface="Microsoft Sans Serif" panose="020B0604020202020204" pitchFamily="34" charset="0"/>
              </a:rPr>
              <a:t>Here </a:t>
            </a:r>
            <a:r>
              <a:rPr lang="en-US" sz="1200" b="0" dirty="0" err="1">
                <a:latin typeface="Microsoft Sans Serif" panose="020B0604020202020204" pitchFamily="34" charset="0"/>
                <a:ea typeface="Microsoft Sans Serif" panose="020B0604020202020204" pitchFamily="34" charset="0"/>
                <a:cs typeface="Microsoft Sans Serif" panose="020B0604020202020204" pitchFamily="34" charset="0"/>
              </a:rPr>
              <a:t>beta_hat</a:t>
            </a:r>
            <a:r>
              <a:rPr lang="en-US" sz="1200" b="0" dirty="0">
                <a:latin typeface="Microsoft Sans Serif" panose="020B0604020202020204" pitchFamily="34" charset="0"/>
                <a:ea typeface="Microsoft Sans Serif" panose="020B0604020202020204" pitchFamily="34" charset="0"/>
                <a:cs typeface="Microsoft Sans Serif" panose="020B0604020202020204" pitchFamily="34" charset="0"/>
              </a:rPr>
              <a:t> is the least square estimate and the ellipses are the contour regions of the \</a:t>
            </a:r>
            <a:r>
              <a:rPr lang="en-US" sz="1200" b="0" dirty="0" err="1">
                <a:latin typeface="Microsoft Sans Serif" panose="020B0604020202020204" pitchFamily="34" charset="0"/>
                <a:ea typeface="Microsoft Sans Serif" panose="020B0604020202020204" pitchFamily="34" charset="0"/>
                <a:cs typeface="Microsoft Sans Serif" panose="020B0604020202020204" pitchFamily="34" charset="0"/>
              </a:rPr>
              <a:t>beta_hat</a:t>
            </a:r>
            <a:r>
              <a:rPr lang="en-US" sz="1200" b="0" dirty="0">
                <a:latin typeface="Microsoft Sans Serif" panose="020B0604020202020204" pitchFamily="34" charset="0"/>
                <a:ea typeface="Microsoft Sans Serif" panose="020B0604020202020204" pitchFamily="34" charset="0"/>
                <a:cs typeface="Microsoft Sans Serif" panose="020B0604020202020204" pitchFamily="34" charset="0"/>
              </a:rPr>
              <a:t>. In the case of the ridge regression, the constraint regions are in the form of a circle. The contour region cannot intersect at a single point, thus the </a:t>
            </a:r>
            <a:r>
              <a:rPr lang="en-US" sz="1200" b="0" dirty="0" err="1">
                <a:latin typeface="Microsoft Sans Serif" panose="020B0604020202020204" pitchFamily="34" charset="0"/>
                <a:ea typeface="Microsoft Sans Serif" panose="020B0604020202020204" pitchFamily="34" charset="0"/>
                <a:cs typeface="Microsoft Sans Serif" panose="020B0604020202020204" pitchFamily="34" charset="0"/>
              </a:rPr>
              <a:t>parametes</a:t>
            </a:r>
            <a:r>
              <a:rPr lang="en-US" sz="1200" b="0" dirty="0">
                <a:latin typeface="Microsoft Sans Serif" panose="020B0604020202020204" pitchFamily="34" charset="0"/>
                <a:ea typeface="Microsoft Sans Serif" panose="020B0604020202020204" pitchFamily="34" charset="0"/>
                <a:cs typeface="Microsoft Sans Serif" panose="020B0604020202020204" pitchFamily="34" charset="0"/>
              </a:rPr>
              <a:t> of the non-significant variables are shrunk towards zero but they are not exactly zero. In case of Lasso, the constraint region is in the form of rhombus. The lasso regression can cut at a particular point , thus making the parameter values of the non-significant variables exactly equal to zero. Elastic net is the linear combination of both lasso and ridge. </a:t>
            </a:r>
          </a:p>
          <a:p>
            <a:endParaRPr lang="en-US" dirty="0"/>
          </a:p>
        </p:txBody>
      </p:sp>
      <p:sp>
        <p:nvSpPr>
          <p:cNvPr id="4" name="Slide Number Placeholder 3"/>
          <p:cNvSpPr>
            <a:spLocks noGrp="1"/>
          </p:cNvSpPr>
          <p:nvPr>
            <p:ph type="sldNum" sz="quarter" idx="5"/>
          </p:nvPr>
        </p:nvSpPr>
        <p:spPr/>
        <p:txBody>
          <a:bodyPr/>
          <a:lstStyle/>
          <a:p>
            <a:fld id="{3FDBFC6E-DBDF-4B33-9830-BA6F695FE28E}" type="slidenum">
              <a:rPr lang="en-US" smtClean="0"/>
              <a:t>8</a:t>
            </a:fld>
            <a:endParaRPr lang="en-US"/>
          </a:p>
        </p:txBody>
      </p:sp>
    </p:spTree>
    <p:extLst>
      <p:ext uri="{BB962C8B-B14F-4D97-AF65-F5344CB8AC3E}">
        <p14:creationId xmlns:p14="http://schemas.microsoft.com/office/powerpoint/2010/main" val="2484786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us go through the Bayesian model fitting and prediction. In the Bayesian framework the posterior distribution of the parameter beta is proportional to the prior multiplied by likelihood. Once we obtain the posterior distribution, on the basis of the posterior Markov chain monte </a:t>
            </a:r>
            <a:r>
              <a:rPr lang="en-US" dirty="0" err="1"/>
              <a:t>carlo</a:t>
            </a:r>
            <a:r>
              <a:rPr lang="en-US" dirty="0"/>
              <a:t> </a:t>
            </a:r>
            <a:r>
              <a:rPr lang="en-US" dirty="0" err="1"/>
              <a:t>simuations</a:t>
            </a:r>
            <a:r>
              <a:rPr lang="en-US" dirty="0"/>
              <a:t>, we can get the estimated coefficients \</a:t>
            </a:r>
            <a:r>
              <a:rPr lang="en-US" dirty="0" err="1"/>
              <a:t>betahat</a:t>
            </a:r>
            <a:r>
              <a:rPr lang="en-US" dirty="0"/>
              <a:t>. We will calculate the response probability and choose a cut-off point which can be 0.5 or anything else depending on data, that will finally help us to predict the response. The posterior distribution helps to address the model diagnostics, predictions, posterior credible intervals, and all sorts of post-processing calculations can be done. </a:t>
            </a:r>
          </a:p>
        </p:txBody>
      </p:sp>
      <p:sp>
        <p:nvSpPr>
          <p:cNvPr id="4" name="Slide Number Placeholder 3"/>
          <p:cNvSpPr>
            <a:spLocks noGrp="1"/>
          </p:cNvSpPr>
          <p:nvPr>
            <p:ph type="sldNum" sz="quarter" idx="10"/>
          </p:nvPr>
        </p:nvSpPr>
        <p:spPr/>
        <p:txBody>
          <a:bodyPr/>
          <a:lstStyle/>
          <a:p>
            <a:fld id="{DC6081B1-262D-44A8-8BFD-8D3BB9694940}" type="slidenum">
              <a:rPr lang="en-US" smtClean="0"/>
              <a:pPr/>
              <a:t>9</a:t>
            </a:fld>
            <a:endParaRPr lang="en-US"/>
          </a:p>
        </p:txBody>
      </p:sp>
    </p:spTree>
    <p:extLst>
      <p:ext uri="{BB962C8B-B14F-4D97-AF65-F5344CB8AC3E}">
        <p14:creationId xmlns:p14="http://schemas.microsoft.com/office/powerpoint/2010/main" val="3631259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D57BDD-E64A-4D27-8978-82FFCA18A12C}"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2675046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D57BDD-E64A-4D27-8978-82FFCA18A12C}" type="datetimeFigureOut">
              <a:rPr lang="en-US" smtClean="0"/>
              <a:pPr/>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868755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4D57BDD-E64A-4D27-8978-82FFCA18A12C}" type="datetimeFigureOut">
              <a:rPr lang="en-US" smtClean="0"/>
              <a:pPr/>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8441357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4D57BDD-E64A-4D27-8978-82FFCA18A12C}" type="datetimeFigureOut">
              <a:rPr lang="en-US" smtClean="0"/>
              <a:pPr/>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38859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57BDD-E64A-4D27-8978-82FFCA18A12C}" type="datetimeFigureOut">
              <a:rPr lang="en-US" smtClean="0"/>
              <a:pPr/>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952918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4D57BDD-E64A-4D27-8978-82FFCA18A12C}" type="datetimeFigureOut">
              <a:rPr lang="en-US" smtClean="0"/>
              <a:pPr/>
              <a:t>3/15/2023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9493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4D57BDD-E64A-4D27-8978-82FFCA18A12C}" type="datetimeFigureOut">
              <a:rPr lang="en-US" smtClean="0"/>
              <a:pPr/>
              <a:t>3/15/2023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535048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57BDD-E64A-4D27-8978-82FFCA18A12C}"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778959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57BDD-E64A-4D27-8978-82FFCA18A12C}"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9655278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149600" y="990600"/>
            <a:ext cx="8229600" cy="457200"/>
          </a:xfrm>
          <a:prstGeom prst="rect">
            <a:avLst/>
          </a:prstGeom>
        </p:spPr>
        <p:txBody>
          <a:bodyPr anchor="b"/>
          <a:lstStyle>
            <a:lvl1pPr algn="l">
              <a:defRPr sz="2133" b="1" i="0">
                <a:solidFill>
                  <a:srgbClr val="B5191A"/>
                </a:solidFill>
                <a:latin typeface="Helvetica Neue"/>
                <a:cs typeface="Helvetica Neue"/>
              </a:defRPr>
            </a:lvl1pPr>
          </a:lstStyle>
          <a:p>
            <a:r>
              <a:rPr lang="en-US"/>
              <a:t>Click to add Headline</a:t>
            </a:r>
          </a:p>
        </p:txBody>
      </p:sp>
      <p:sp>
        <p:nvSpPr>
          <p:cNvPr id="10" name="Text Placeholder 3"/>
          <p:cNvSpPr>
            <a:spLocks noGrp="1"/>
          </p:cNvSpPr>
          <p:nvPr>
            <p:ph type="body" sz="half" idx="2" hasCustomPrompt="1"/>
          </p:nvPr>
        </p:nvSpPr>
        <p:spPr>
          <a:xfrm>
            <a:off x="3149600" y="1524002"/>
            <a:ext cx="8229600" cy="4419601"/>
          </a:xfrm>
          <a:prstGeom prst="rect">
            <a:avLst/>
          </a:prstGeom>
        </p:spPr>
        <p:txBody>
          <a:bodyPr>
            <a:normAutofit/>
          </a:bodyPr>
          <a:lstStyle>
            <a:lvl1pPr marL="0" indent="0">
              <a:lnSpc>
                <a:spcPct val="150000"/>
              </a:lnSpc>
              <a:spcBef>
                <a:spcPts val="0"/>
              </a:spcBef>
              <a:buNone/>
              <a:defRPr sz="1600" b="0" i="0">
                <a:latin typeface="Helvetica Neue"/>
                <a:cs typeface="Helvetica Neue"/>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add text</a:t>
            </a:r>
          </a:p>
        </p:txBody>
      </p:sp>
      <p:cxnSp>
        <p:nvCxnSpPr>
          <p:cNvPr id="11" name="Straight Connector 10"/>
          <p:cNvCxnSpPr/>
          <p:nvPr userDrawn="1"/>
        </p:nvCxnSpPr>
        <p:spPr>
          <a:xfrm>
            <a:off x="3307861" y="1445407"/>
            <a:ext cx="8071339" cy="1588"/>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 Placeholder 3"/>
          <p:cNvSpPr>
            <a:spLocks noGrp="1"/>
          </p:cNvSpPr>
          <p:nvPr>
            <p:ph type="body" sz="half" idx="11" hasCustomPrompt="1"/>
          </p:nvPr>
        </p:nvSpPr>
        <p:spPr>
          <a:xfrm>
            <a:off x="3149600" y="152402"/>
            <a:ext cx="8229600" cy="838199"/>
          </a:xfrm>
          <a:prstGeom prst="rect">
            <a:avLst/>
          </a:prstGeom>
        </p:spPr>
        <p:txBody>
          <a:bodyPr anchor="b">
            <a:normAutofit/>
          </a:bodyPr>
          <a:lstStyle>
            <a:lvl1pPr marL="0" indent="0">
              <a:buNone/>
              <a:defRPr sz="2933" b="0" i="0">
                <a:solidFill>
                  <a:srgbClr val="AD0000"/>
                </a:solidFill>
                <a:latin typeface="HelveticaNeueLT Std Med Cn"/>
                <a:cs typeface="HelveticaNeueLT Std Med Cn"/>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add Presentation Title</a:t>
            </a:r>
          </a:p>
        </p:txBody>
      </p:sp>
    </p:spTree>
    <p:extLst>
      <p:ext uri="{BB962C8B-B14F-4D97-AF65-F5344CB8AC3E}">
        <p14:creationId xmlns:p14="http://schemas.microsoft.com/office/powerpoint/2010/main" val="27125597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1200" y="2527612"/>
            <a:ext cx="10769600" cy="748988"/>
          </a:xfrm>
          <a:prstGeom prst="rect">
            <a:avLst/>
          </a:prstGeom>
        </p:spPr>
        <p:txBody>
          <a:bodyPr vert="horz" anchor="b">
            <a:spAutoFit/>
          </a:bodyPr>
          <a:lstStyle>
            <a:lvl1pPr>
              <a:defRPr sz="4267" b="0" i="0">
                <a:latin typeface="Helvetica Neue Bold Condensed"/>
                <a:cs typeface="Helvetica Neue Bold Condensed"/>
              </a:defRPr>
            </a:lvl1pPr>
          </a:lstStyle>
          <a:p>
            <a:r>
              <a:rPr lang="en-US"/>
              <a:t>Click to add Section Title</a:t>
            </a:r>
          </a:p>
        </p:txBody>
      </p:sp>
      <p:cxnSp>
        <p:nvCxnSpPr>
          <p:cNvPr id="4" name="Straight Connector 3"/>
          <p:cNvCxnSpPr/>
          <p:nvPr userDrawn="1"/>
        </p:nvCxnSpPr>
        <p:spPr>
          <a:xfrm rot="10800000">
            <a:off x="3505200" y="3429003"/>
            <a:ext cx="5181600" cy="1588"/>
          </a:xfrm>
          <a:prstGeom prst="line">
            <a:avLst/>
          </a:prstGeom>
        </p:spPr>
        <p:style>
          <a:lnRef idx="1">
            <a:schemeClr val="accent2"/>
          </a:lnRef>
          <a:fillRef idx="0">
            <a:schemeClr val="accent2"/>
          </a:fillRef>
          <a:effectRef idx="0">
            <a:schemeClr val="accent2"/>
          </a:effectRef>
          <a:fontRef idx="minor">
            <a:schemeClr val="tx1"/>
          </a:fontRef>
        </p:style>
      </p:cxnSp>
      <p:sp>
        <p:nvSpPr>
          <p:cNvPr id="5" name="Text Placeholder 3"/>
          <p:cNvSpPr>
            <a:spLocks noGrp="1"/>
          </p:cNvSpPr>
          <p:nvPr>
            <p:ph type="body" sz="half" idx="11" hasCustomPrompt="1"/>
          </p:nvPr>
        </p:nvSpPr>
        <p:spPr>
          <a:xfrm>
            <a:off x="3149600" y="152402"/>
            <a:ext cx="8229600" cy="838199"/>
          </a:xfrm>
          <a:prstGeom prst="rect">
            <a:avLst/>
          </a:prstGeom>
        </p:spPr>
        <p:txBody>
          <a:bodyPr anchor="b">
            <a:normAutofit/>
          </a:bodyPr>
          <a:lstStyle>
            <a:lvl1pPr marL="0" indent="0">
              <a:buNone/>
              <a:defRPr sz="2933" b="0" i="0">
                <a:solidFill>
                  <a:srgbClr val="AD0000"/>
                </a:solidFill>
                <a:latin typeface="HelveticaNeueLT Std Med Cn"/>
                <a:cs typeface="HelveticaNeueLT Std Med Cn"/>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add Presentation Title</a:t>
            </a:r>
          </a:p>
        </p:txBody>
      </p:sp>
    </p:spTree>
    <p:extLst>
      <p:ext uri="{BB962C8B-B14F-4D97-AF65-F5344CB8AC3E}">
        <p14:creationId xmlns:p14="http://schemas.microsoft.com/office/powerpoint/2010/main" val="1776393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57BDD-E64A-4D27-8978-82FFCA18A12C}"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646597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mp;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1200" y="990600"/>
            <a:ext cx="5283200" cy="457200"/>
          </a:xfrm>
          <a:prstGeom prst="rect">
            <a:avLst/>
          </a:prstGeom>
        </p:spPr>
        <p:txBody>
          <a:bodyPr anchor="b"/>
          <a:lstStyle>
            <a:lvl1pPr algn="l">
              <a:defRPr sz="2133" b="1" i="0">
                <a:solidFill>
                  <a:srgbClr val="B5191A"/>
                </a:solidFill>
                <a:latin typeface="Helvetica Neue"/>
                <a:cs typeface="Helvetica Neue"/>
              </a:defRPr>
            </a:lvl1pPr>
          </a:lstStyle>
          <a:p>
            <a:r>
              <a:rPr lang="en-US"/>
              <a:t>Click to add Headline</a:t>
            </a:r>
          </a:p>
        </p:txBody>
      </p:sp>
      <p:sp>
        <p:nvSpPr>
          <p:cNvPr id="4" name="Text Placeholder 3"/>
          <p:cNvSpPr>
            <a:spLocks noGrp="1"/>
          </p:cNvSpPr>
          <p:nvPr>
            <p:ph type="body" sz="half" idx="2" hasCustomPrompt="1"/>
          </p:nvPr>
        </p:nvSpPr>
        <p:spPr>
          <a:xfrm>
            <a:off x="711200" y="1524002"/>
            <a:ext cx="5283200" cy="4419601"/>
          </a:xfrm>
          <a:prstGeom prst="rect">
            <a:avLst/>
          </a:prstGeom>
        </p:spPr>
        <p:txBody>
          <a:bodyPr>
            <a:normAutofit/>
          </a:bodyPr>
          <a:lstStyle>
            <a:lvl1pPr marL="0" indent="0">
              <a:lnSpc>
                <a:spcPct val="150000"/>
              </a:lnSpc>
              <a:spcBef>
                <a:spcPts val="0"/>
              </a:spcBef>
              <a:spcAft>
                <a:spcPts val="0"/>
              </a:spcAft>
              <a:buNone/>
              <a:defRPr sz="1600" b="0" i="0">
                <a:latin typeface="Helvetica Neue"/>
                <a:cs typeface="Helvetica Neue"/>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add Text</a:t>
            </a:r>
          </a:p>
        </p:txBody>
      </p:sp>
      <p:cxnSp>
        <p:nvCxnSpPr>
          <p:cNvPr id="9" name="Straight Connector 8"/>
          <p:cNvCxnSpPr/>
          <p:nvPr userDrawn="1"/>
        </p:nvCxnSpPr>
        <p:spPr>
          <a:xfrm rot="10800000">
            <a:off x="812800" y="1446214"/>
            <a:ext cx="5181600" cy="1588"/>
          </a:xfrm>
          <a:prstGeom prst="line">
            <a:avLst/>
          </a:prstGeom>
        </p:spPr>
        <p:style>
          <a:lnRef idx="1">
            <a:schemeClr val="accent2"/>
          </a:lnRef>
          <a:fillRef idx="0">
            <a:schemeClr val="accent2"/>
          </a:fillRef>
          <a:effectRef idx="0">
            <a:schemeClr val="accent2"/>
          </a:effectRef>
          <a:fontRef idx="minor">
            <a:schemeClr val="tx1"/>
          </a:fontRef>
        </p:style>
      </p:cxnSp>
      <p:sp>
        <p:nvSpPr>
          <p:cNvPr id="10" name="Picture Placeholder 2"/>
          <p:cNvSpPr>
            <a:spLocks noGrp="1"/>
          </p:cNvSpPr>
          <p:nvPr>
            <p:ph type="pic" idx="12"/>
          </p:nvPr>
        </p:nvSpPr>
        <p:spPr>
          <a:xfrm>
            <a:off x="6197600" y="1447801"/>
            <a:ext cx="5181600" cy="4495800"/>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12" name="Text Placeholder 3"/>
          <p:cNvSpPr>
            <a:spLocks noGrp="1"/>
          </p:cNvSpPr>
          <p:nvPr>
            <p:ph type="body" sz="half" idx="11" hasCustomPrompt="1"/>
          </p:nvPr>
        </p:nvSpPr>
        <p:spPr>
          <a:xfrm>
            <a:off x="3149600" y="152402"/>
            <a:ext cx="8229600" cy="838199"/>
          </a:xfrm>
          <a:prstGeom prst="rect">
            <a:avLst/>
          </a:prstGeom>
        </p:spPr>
        <p:txBody>
          <a:bodyPr anchor="b">
            <a:normAutofit/>
          </a:bodyPr>
          <a:lstStyle>
            <a:lvl1pPr marL="0" indent="0">
              <a:buNone/>
              <a:defRPr sz="2933" b="0" i="0">
                <a:solidFill>
                  <a:srgbClr val="AD0000"/>
                </a:solidFill>
                <a:latin typeface="HelveticaNeueLT Std Med Cn"/>
                <a:cs typeface="HelveticaNeueLT Std Med Cn"/>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add Presentation Title</a:t>
            </a:r>
          </a:p>
        </p:txBody>
      </p:sp>
    </p:spTree>
    <p:extLst>
      <p:ext uri="{BB962C8B-B14F-4D97-AF65-F5344CB8AC3E}">
        <p14:creationId xmlns:p14="http://schemas.microsoft.com/office/powerpoint/2010/main" val="22128255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amp; Tex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6096000" y="990600"/>
            <a:ext cx="5283200" cy="457200"/>
          </a:xfrm>
          <a:prstGeom prst="rect">
            <a:avLst/>
          </a:prstGeom>
        </p:spPr>
        <p:txBody>
          <a:bodyPr anchor="b"/>
          <a:lstStyle>
            <a:lvl1pPr algn="l">
              <a:defRPr sz="2133" b="1" i="0">
                <a:solidFill>
                  <a:srgbClr val="B5191A"/>
                </a:solidFill>
                <a:latin typeface="Helvetica Neue"/>
                <a:cs typeface="Helvetica Neue"/>
              </a:defRPr>
            </a:lvl1pPr>
          </a:lstStyle>
          <a:p>
            <a:r>
              <a:rPr lang="en-US"/>
              <a:t>Click to add Headline</a:t>
            </a:r>
          </a:p>
        </p:txBody>
      </p:sp>
      <p:sp>
        <p:nvSpPr>
          <p:cNvPr id="10" name="Text Placeholder 3"/>
          <p:cNvSpPr>
            <a:spLocks noGrp="1"/>
          </p:cNvSpPr>
          <p:nvPr>
            <p:ph type="body" sz="half" idx="2" hasCustomPrompt="1"/>
          </p:nvPr>
        </p:nvSpPr>
        <p:spPr>
          <a:xfrm>
            <a:off x="6096000" y="1524002"/>
            <a:ext cx="5283200" cy="4419601"/>
          </a:xfrm>
          <a:prstGeom prst="rect">
            <a:avLst/>
          </a:prstGeom>
        </p:spPr>
        <p:txBody>
          <a:bodyPr>
            <a:normAutofit/>
          </a:bodyPr>
          <a:lstStyle>
            <a:lvl1pPr marL="0" indent="0">
              <a:lnSpc>
                <a:spcPct val="150000"/>
              </a:lnSpc>
              <a:spcBef>
                <a:spcPts val="0"/>
              </a:spcBef>
              <a:buNone/>
              <a:defRPr sz="1600" b="0" i="0">
                <a:latin typeface="Helvetica Neue"/>
                <a:cs typeface="Helvetica Neue"/>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add text</a:t>
            </a:r>
          </a:p>
        </p:txBody>
      </p:sp>
      <p:sp>
        <p:nvSpPr>
          <p:cNvPr id="11" name="Picture Placeholder 2"/>
          <p:cNvSpPr>
            <a:spLocks noGrp="1"/>
          </p:cNvSpPr>
          <p:nvPr>
            <p:ph type="pic" idx="12"/>
          </p:nvPr>
        </p:nvSpPr>
        <p:spPr>
          <a:xfrm>
            <a:off x="812800" y="1447801"/>
            <a:ext cx="5181600" cy="4495800"/>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cxnSp>
        <p:nvCxnSpPr>
          <p:cNvPr id="12" name="Straight Connector 11"/>
          <p:cNvCxnSpPr/>
          <p:nvPr userDrawn="1"/>
        </p:nvCxnSpPr>
        <p:spPr>
          <a:xfrm rot="10800000">
            <a:off x="6197600" y="1446214"/>
            <a:ext cx="5181600" cy="1588"/>
          </a:xfrm>
          <a:prstGeom prst="line">
            <a:avLst/>
          </a:prstGeom>
        </p:spPr>
        <p:style>
          <a:lnRef idx="1">
            <a:schemeClr val="accent2"/>
          </a:lnRef>
          <a:fillRef idx="0">
            <a:schemeClr val="accent2"/>
          </a:fillRef>
          <a:effectRef idx="0">
            <a:schemeClr val="accent2"/>
          </a:effectRef>
          <a:fontRef idx="minor">
            <a:schemeClr val="tx1"/>
          </a:fontRef>
        </p:style>
      </p:cxnSp>
      <p:sp>
        <p:nvSpPr>
          <p:cNvPr id="13" name="Text Placeholder 3"/>
          <p:cNvSpPr>
            <a:spLocks noGrp="1"/>
          </p:cNvSpPr>
          <p:nvPr>
            <p:ph type="body" sz="half" idx="11" hasCustomPrompt="1"/>
          </p:nvPr>
        </p:nvSpPr>
        <p:spPr>
          <a:xfrm>
            <a:off x="3149600" y="152402"/>
            <a:ext cx="8229600" cy="838199"/>
          </a:xfrm>
          <a:prstGeom prst="rect">
            <a:avLst/>
          </a:prstGeom>
        </p:spPr>
        <p:txBody>
          <a:bodyPr anchor="b">
            <a:normAutofit/>
          </a:bodyPr>
          <a:lstStyle>
            <a:lvl1pPr marL="0" indent="0">
              <a:buNone/>
              <a:defRPr sz="2933" b="0" i="0">
                <a:solidFill>
                  <a:srgbClr val="AD0000"/>
                </a:solidFill>
                <a:latin typeface="HelveticaNeueLT Std Med Cn"/>
                <a:cs typeface="HelveticaNeueLT Std Med Cn"/>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add Presentation Title</a:t>
            </a:r>
          </a:p>
        </p:txBody>
      </p:sp>
    </p:spTree>
    <p:extLst>
      <p:ext uri="{BB962C8B-B14F-4D97-AF65-F5344CB8AC3E}">
        <p14:creationId xmlns:p14="http://schemas.microsoft.com/office/powerpoint/2010/main" val="8920521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149600" y="990600"/>
            <a:ext cx="8229600" cy="457200"/>
          </a:xfrm>
          <a:prstGeom prst="rect">
            <a:avLst/>
          </a:prstGeom>
        </p:spPr>
        <p:txBody>
          <a:bodyPr anchor="b"/>
          <a:lstStyle>
            <a:lvl1pPr algn="l">
              <a:defRPr sz="2133" b="1" i="0">
                <a:solidFill>
                  <a:srgbClr val="B5191A"/>
                </a:solidFill>
                <a:latin typeface="Helvetica Neue"/>
                <a:cs typeface="Helvetica Neue"/>
              </a:defRPr>
            </a:lvl1pPr>
          </a:lstStyle>
          <a:p>
            <a:r>
              <a:rPr lang="en-US"/>
              <a:t>Click to add Headline</a:t>
            </a:r>
          </a:p>
        </p:txBody>
      </p:sp>
      <p:sp>
        <p:nvSpPr>
          <p:cNvPr id="10" name="Text Placeholder 3"/>
          <p:cNvSpPr>
            <a:spLocks noGrp="1"/>
          </p:cNvSpPr>
          <p:nvPr>
            <p:ph type="body" sz="half" idx="2" hasCustomPrompt="1"/>
          </p:nvPr>
        </p:nvSpPr>
        <p:spPr>
          <a:xfrm>
            <a:off x="3149600" y="1524002"/>
            <a:ext cx="8229600" cy="4419601"/>
          </a:xfrm>
          <a:prstGeom prst="rect">
            <a:avLst/>
          </a:prstGeom>
        </p:spPr>
        <p:txBody>
          <a:bodyPr>
            <a:normAutofit/>
          </a:bodyPr>
          <a:lstStyle>
            <a:lvl1pPr marL="0" indent="0">
              <a:lnSpc>
                <a:spcPct val="150000"/>
              </a:lnSpc>
              <a:spcBef>
                <a:spcPts val="0"/>
              </a:spcBef>
              <a:buNone/>
              <a:defRPr sz="1600" b="0" i="0">
                <a:latin typeface="Helvetica Neue"/>
                <a:cs typeface="Helvetica Neue"/>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add text</a:t>
            </a:r>
          </a:p>
        </p:txBody>
      </p:sp>
      <p:cxnSp>
        <p:nvCxnSpPr>
          <p:cNvPr id="11" name="Straight Connector 10"/>
          <p:cNvCxnSpPr/>
          <p:nvPr userDrawn="1"/>
        </p:nvCxnSpPr>
        <p:spPr>
          <a:xfrm>
            <a:off x="3307861" y="1445407"/>
            <a:ext cx="8071339" cy="1588"/>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 Placeholder 3"/>
          <p:cNvSpPr>
            <a:spLocks noGrp="1"/>
          </p:cNvSpPr>
          <p:nvPr>
            <p:ph type="body" sz="half" idx="11" hasCustomPrompt="1"/>
          </p:nvPr>
        </p:nvSpPr>
        <p:spPr>
          <a:xfrm>
            <a:off x="3149600" y="152402"/>
            <a:ext cx="8229600" cy="838199"/>
          </a:xfrm>
          <a:prstGeom prst="rect">
            <a:avLst/>
          </a:prstGeom>
        </p:spPr>
        <p:txBody>
          <a:bodyPr anchor="b">
            <a:normAutofit/>
          </a:bodyPr>
          <a:lstStyle>
            <a:lvl1pPr marL="0" indent="0">
              <a:buNone/>
              <a:defRPr sz="2933" b="0" i="0">
                <a:solidFill>
                  <a:srgbClr val="AD0000"/>
                </a:solidFill>
                <a:latin typeface="HelveticaNeueLT Std Med Cn"/>
                <a:cs typeface="HelveticaNeueLT Std Med Cn"/>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add Presentation Title</a:t>
            </a:r>
          </a:p>
        </p:txBody>
      </p:sp>
    </p:spTree>
    <p:extLst>
      <p:ext uri="{BB962C8B-B14F-4D97-AF65-F5344CB8AC3E}">
        <p14:creationId xmlns:p14="http://schemas.microsoft.com/office/powerpoint/2010/main" val="20431851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Pictur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11200" y="990600"/>
            <a:ext cx="5283200" cy="457200"/>
          </a:xfrm>
          <a:prstGeom prst="rect">
            <a:avLst/>
          </a:prstGeom>
        </p:spPr>
        <p:txBody>
          <a:bodyPr anchor="b"/>
          <a:lstStyle>
            <a:lvl1pPr algn="l">
              <a:defRPr sz="2133" b="1" i="0">
                <a:solidFill>
                  <a:srgbClr val="B5191A"/>
                </a:solidFill>
                <a:latin typeface="Helvetica Neue"/>
                <a:cs typeface="Helvetica Neue"/>
              </a:defRPr>
            </a:lvl1pPr>
          </a:lstStyle>
          <a:p>
            <a:r>
              <a:rPr lang="en-US"/>
              <a:t>Click to add Headline</a:t>
            </a:r>
          </a:p>
        </p:txBody>
      </p:sp>
      <p:cxnSp>
        <p:nvCxnSpPr>
          <p:cNvPr id="12" name="Straight Connector 11"/>
          <p:cNvCxnSpPr/>
          <p:nvPr userDrawn="1"/>
        </p:nvCxnSpPr>
        <p:spPr>
          <a:xfrm rot="10800000">
            <a:off x="812800" y="1446214"/>
            <a:ext cx="5181600" cy="1588"/>
          </a:xfrm>
          <a:prstGeom prst="line">
            <a:avLst/>
          </a:prstGeom>
        </p:spPr>
        <p:style>
          <a:lnRef idx="1">
            <a:schemeClr val="accent2"/>
          </a:lnRef>
          <a:fillRef idx="0">
            <a:schemeClr val="accent2"/>
          </a:fillRef>
          <a:effectRef idx="0">
            <a:schemeClr val="accent2"/>
          </a:effectRef>
          <a:fontRef idx="minor">
            <a:schemeClr val="tx1"/>
          </a:fontRef>
        </p:style>
      </p:cxnSp>
      <p:sp>
        <p:nvSpPr>
          <p:cNvPr id="13" name="Picture Placeholder 2"/>
          <p:cNvSpPr>
            <a:spLocks noGrp="1"/>
          </p:cNvSpPr>
          <p:nvPr>
            <p:ph type="pic" idx="12"/>
          </p:nvPr>
        </p:nvSpPr>
        <p:spPr>
          <a:xfrm>
            <a:off x="6197600" y="1524001"/>
            <a:ext cx="5181600" cy="4419600"/>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14" name="Picture Placeholder 2"/>
          <p:cNvSpPr>
            <a:spLocks noGrp="1"/>
          </p:cNvSpPr>
          <p:nvPr>
            <p:ph type="pic" idx="13"/>
          </p:nvPr>
        </p:nvSpPr>
        <p:spPr>
          <a:xfrm>
            <a:off x="812800" y="1524000"/>
            <a:ext cx="5181600" cy="4419600"/>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7" name="Text Placeholder 3"/>
          <p:cNvSpPr>
            <a:spLocks noGrp="1"/>
          </p:cNvSpPr>
          <p:nvPr>
            <p:ph type="body" sz="half" idx="11" hasCustomPrompt="1"/>
          </p:nvPr>
        </p:nvSpPr>
        <p:spPr>
          <a:xfrm>
            <a:off x="3149600" y="152402"/>
            <a:ext cx="8229600" cy="838199"/>
          </a:xfrm>
          <a:prstGeom prst="rect">
            <a:avLst/>
          </a:prstGeom>
        </p:spPr>
        <p:txBody>
          <a:bodyPr anchor="b">
            <a:normAutofit/>
          </a:bodyPr>
          <a:lstStyle>
            <a:lvl1pPr marL="0" indent="0">
              <a:buNone/>
              <a:defRPr sz="2933" b="0" i="0">
                <a:solidFill>
                  <a:srgbClr val="AD0000"/>
                </a:solidFill>
                <a:latin typeface="HelveticaNeueLT Std Med Cn"/>
                <a:cs typeface="HelveticaNeueLT Std Med Cn"/>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add Presentation Title</a:t>
            </a:r>
          </a:p>
        </p:txBody>
      </p:sp>
    </p:spTree>
    <p:extLst>
      <p:ext uri="{BB962C8B-B14F-4D97-AF65-F5344CB8AC3E}">
        <p14:creationId xmlns:p14="http://schemas.microsoft.com/office/powerpoint/2010/main" val="3549709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11200" y="990600"/>
            <a:ext cx="5283200" cy="457200"/>
          </a:xfrm>
          <a:prstGeom prst="rect">
            <a:avLst/>
          </a:prstGeom>
        </p:spPr>
        <p:txBody>
          <a:bodyPr anchor="b"/>
          <a:lstStyle>
            <a:lvl1pPr algn="l">
              <a:defRPr sz="2133" b="1" i="0">
                <a:solidFill>
                  <a:srgbClr val="B5191A"/>
                </a:solidFill>
                <a:latin typeface="Helvetica Neue"/>
                <a:cs typeface="Helvetica Neue"/>
              </a:defRPr>
            </a:lvl1pPr>
          </a:lstStyle>
          <a:p>
            <a:r>
              <a:rPr lang="en-US"/>
              <a:t>Click to add Headline</a:t>
            </a:r>
          </a:p>
        </p:txBody>
      </p:sp>
      <p:cxnSp>
        <p:nvCxnSpPr>
          <p:cNvPr id="4" name="Straight Connector 3"/>
          <p:cNvCxnSpPr/>
          <p:nvPr userDrawn="1"/>
        </p:nvCxnSpPr>
        <p:spPr>
          <a:xfrm rot="10800000">
            <a:off x="812800" y="1446214"/>
            <a:ext cx="5181600" cy="1588"/>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 Placeholder 3"/>
          <p:cNvSpPr>
            <a:spLocks noGrp="1"/>
          </p:cNvSpPr>
          <p:nvPr>
            <p:ph type="body" sz="half" idx="11" hasCustomPrompt="1"/>
          </p:nvPr>
        </p:nvSpPr>
        <p:spPr>
          <a:xfrm>
            <a:off x="3149600" y="152402"/>
            <a:ext cx="8229600" cy="838199"/>
          </a:xfrm>
          <a:prstGeom prst="rect">
            <a:avLst/>
          </a:prstGeom>
        </p:spPr>
        <p:txBody>
          <a:bodyPr anchor="b">
            <a:normAutofit/>
          </a:bodyPr>
          <a:lstStyle>
            <a:lvl1pPr marL="0" indent="0">
              <a:buNone/>
              <a:defRPr sz="2933" b="0" i="0">
                <a:solidFill>
                  <a:srgbClr val="AD0000"/>
                </a:solidFill>
                <a:latin typeface="HelveticaNeueLT Std Med Cn"/>
                <a:cs typeface="HelveticaNeueLT Std Med Cn"/>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add Presentation Title</a:t>
            </a:r>
          </a:p>
        </p:txBody>
      </p:sp>
    </p:spTree>
    <p:extLst>
      <p:ext uri="{BB962C8B-B14F-4D97-AF65-F5344CB8AC3E}">
        <p14:creationId xmlns:p14="http://schemas.microsoft.com/office/powerpoint/2010/main" val="1002318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57BDD-E64A-4D27-8978-82FFCA18A12C}"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715766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D57BDD-E64A-4D27-8978-82FFCA18A12C}" type="datetimeFigureOut">
              <a:rPr lang="en-US" smtClean="0"/>
              <a:t>3/15/2023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990454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D57BDD-E64A-4D27-8978-82FFCA18A12C}" type="datetimeFigureOut">
              <a:rPr lang="en-US" smtClean="0"/>
              <a:t>3/15/2023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781251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4D57BDD-E64A-4D27-8978-82FFCA18A12C}" type="datetimeFigureOut">
              <a:rPr lang="en-US" smtClean="0"/>
              <a:t>3/15/2023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585566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4D57BDD-E64A-4D27-8978-82FFCA18A12C}" type="datetimeFigureOut">
              <a:rPr lang="en-US" smtClean="0"/>
              <a:t>3/15/2023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5863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4D57BDD-E64A-4D27-8978-82FFCA18A12C}" type="datetimeFigureOut">
              <a:rPr lang="en-US" smtClean="0"/>
              <a:t>3/15/2023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937813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D57BDD-E64A-4D27-8978-82FFCA18A12C}" type="datetimeFigureOut">
              <a:rPr lang="en-US" smtClean="0"/>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393020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df"/><Relationship Id="rId3" Type="http://schemas.openxmlformats.org/officeDocument/2006/relationships/slideLayout" Target="../slideLayouts/slideLayout21.xml"/><Relationship Id="rId7"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4D57BDD-E64A-4D27-8978-82FFCA18A12C}" type="datetimeFigureOut">
              <a:rPr lang="en-US" smtClean="0"/>
              <a:pPr/>
              <a:t>3/15/2023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385799033"/>
      </p:ext>
    </p:extLst>
  </p:cSld>
  <p:clrMap bg1="dk1" tx1="lt1" bg2="dk2" tx2="lt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74000">
              <a:schemeClr val="bg1"/>
            </a:gs>
            <a:gs pos="100000">
              <a:srgbClr val="B2B2B2"/>
            </a:gs>
          </a:gsLst>
          <a:lin ang="5400000" scaled="0"/>
          <a:tileRect/>
        </a:gradFill>
        <a:effectLst/>
      </p:bgPr>
    </p:bg>
    <p:spTree>
      <p:nvGrpSpPr>
        <p:cNvPr id="1" name=""/>
        <p:cNvGrpSpPr/>
        <p:nvPr/>
      </p:nvGrpSpPr>
      <p:grpSpPr>
        <a:xfrm>
          <a:off x="0" y="0"/>
          <a:ext cx="0" cy="0"/>
          <a:chOff x="0" y="0"/>
          <a:chExt cx="0" cy="0"/>
        </a:xfrm>
      </p:grpSpPr>
      <p:cxnSp>
        <p:nvCxnSpPr>
          <p:cNvPr id="5" name="Straight Connector 4"/>
          <p:cNvCxnSpPr/>
          <p:nvPr/>
        </p:nvCxnSpPr>
        <p:spPr>
          <a:xfrm rot="10800000">
            <a:off x="812800" y="6246812"/>
            <a:ext cx="10566400" cy="1589"/>
          </a:xfrm>
          <a:prstGeom prst="line">
            <a:avLst/>
          </a:prstGeom>
          <a:ln w="63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Date Placeholder 3"/>
          <p:cNvSpPr txBox="1">
            <a:spLocks/>
          </p:cNvSpPr>
          <p:nvPr/>
        </p:nvSpPr>
        <p:spPr>
          <a:xfrm>
            <a:off x="8839200" y="6340476"/>
            <a:ext cx="2641600" cy="365125"/>
          </a:xfrm>
          <a:prstGeom prst="rect">
            <a:avLst/>
          </a:prstGeom>
        </p:spPr>
        <p:txBody>
          <a:bodyPr anchor="t"/>
          <a:lstStyle>
            <a:lvl1pPr algn="ctr">
              <a:defRPr sz="2000" b="0" i="0">
                <a:solidFill>
                  <a:schemeClr val="bg1"/>
                </a:solidFill>
                <a:latin typeface="HelveticaNeueLT Std Thin Italic"/>
                <a:cs typeface="HelveticaNeueLT Std Thin Italic"/>
              </a:defRPr>
            </a:lvl1p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333" b="0" i="0" u="none" strike="noStrike" kern="1000" cap="none" spc="267" normalizeH="0" baseline="0" noProof="0">
                <a:ln>
                  <a:noFill/>
                </a:ln>
                <a:solidFill>
                  <a:srgbClr val="AD0000"/>
                </a:solidFill>
                <a:effectLst/>
                <a:uLnTx/>
                <a:uFillTx/>
                <a:latin typeface="HelveticaNeueLT Std"/>
                <a:ea typeface="+mn-ea"/>
                <a:cs typeface="HelveticaNeueLT Std"/>
              </a:rPr>
              <a:t>LOUISVILLE.EDU</a:t>
            </a:r>
          </a:p>
        </p:txBody>
      </p:sp>
      <p:sp>
        <p:nvSpPr>
          <p:cNvPr id="6" name="Rectangle 5"/>
          <p:cNvSpPr/>
          <p:nvPr userDrawn="1"/>
        </p:nvSpPr>
        <p:spPr>
          <a:xfrm>
            <a:off x="609600" y="0"/>
            <a:ext cx="1016000" cy="914400"/>
          </a:xfrm>
          <a:prstGeom prst="rect">
            <a:avLst/>
          </a:prstGeom>
          <a:solidFill>
            <a:srgbClr val="AD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7" name="Picture 6" descr="uofl ligature white.eps"/>
          <p:cNvPicPr>
            <a:picLocks noChangeAspect="1"/>
          </p:cNvPicPr>
          <p:nvPr userDrawn="1"/>
        </p:nvPicPr>
        <mc:AlternateContent xmlns:mc="http://schemas.openxmlformats.org/markup-compatibility/2006">
          <mc:Choice xmlns="" xmlns:ma="http://schemas.microsoft.com/office/mac/drawingml/2008/main" xmlns:mv="urn:schemas-microsoft-com:mac:vml" Requires="ma">
            <p:blipFill>
              <a:blip r:embed="rId8"/>
              <a:stretch>
                <a:fillRect/>
              </a:stretch>
            </p:blipFill>
          </mc:Choice>
          <mc:Fallback>
            <p:blipFill>
              <a:blip r:embed="rId9"/>
              <a:stretch>
                <a:fillRect/>
              </a:stretch>
            </p:blipFill>
          </mc:Fallback>
        </mc:AlternateContent>
        <p:spPr>
          <a:xfrm>
            <a:off x="812801" y="385160"/>
            <a:ext cx="642364" cy="389313"/>
          </a:xfrm>
          <a:prstGeom prst="rect">
            <a:avLst/>
          </a:prstGeom>
        </p:spPr>
      </p:pic>
    </p:spTree>
    <p:extLst>
      <p:ext uri="{BB962C8B-B14F-4D97-AF65-F5344CB8AC3E}">
        <p14:creationId xmlns:p14="http://schemas.microsoft.com/office/powerpoint/2010/main" val="826725677"/>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e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4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6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0.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jpeg"/><Relationship Id="rId7" Type="http://schemas.openxmlformats.org/officeDocument/2006/relationships/diagramColors" Target="../diagrams/colors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50.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Logistic-codes.html" TargetMode="External"/><Relationship Id="rId3" Type="http://schemas.openxmlformats.org/officeDocument/2006/relationships/diagramData" Target="../diagrams/data8.xml"/><Relationship Id="rId7" Type="http://schemas.microsoft.com/office/2007/relationships/diagramDrawing" Target="../diagrams/drawing7.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hyperlink" Target="Negbin-Codes.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8.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hyperlink" Target="markdownPima.html" TargetMode="Externa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2.png"/></Relationships>
</file>

<file path=ppt/slides/_rels/slide4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65.png"/><Relationship Id="rId4" Type="http://schemas.openxmlformats.org/officeDocument/2006/relationships/image" Target="../media/image2.png"/><Relationship Id="rId9" Type="http://schemas.openxmlformats.org/officeDocument/2006/relationships/image" Target="../media/image64.png"/></Relationships>
</file>

<file path=ppt/slides/_rels/slide4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hyperlink" Target="biochemists.html" TargetMode="Externa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9.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84.jpg"/><Relationship Id="rId3" Type="http://schemas.openxmlformats.org/officeDocument/2006/relationships/image" Target="../media/image2.png"/><Relationship Id="rId7" Type="http://schemas.openxmlformats.org/officeDocument/2006/relationships/image" Target="../media/image83.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hyperlink" Target="https://creativecommons.org/licenses/by/3.0/" TargetMode="External"/><Relationship Id="rId4" Type="http://schemas.openxmlformats.org/officeDocument/2006/relationships/image" Target="../media/image3.png"/><Relationship Id="rId9" Type="http://schemas.openxmlformats.org/officeDocument/2006/relationships/hyperlink" Target="https://owl.excelsior.edu/educator-resources/owl-across-disciplines/owl-across-the-disciplines-grammar-and-usage/"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hyperlink" Target="http://2012books.lardbucket.org/books/an-introduction-to-nutrition/s05-04-health-factors-and-their-impac.html" TargetMode="External"/><Relationship Id="rId11" Type="http://schemas.openxmlformats.org/officeDocument/2006/relationships/hyperlink" Target="https://www.blacklistednews.com/article/73209/when-you-take-a-commercial-genetic-test-you-opt-your-whole-family-into-warrantless-state-genetic.html" TargetMode="External"/><Relationship Id="rId5" Type="http://schemas.openxmlformats.org/officeDocument/2006/relationships/image" Target="../media/image10.jpeg"/><Relationship Id="rId10" Type="http://schemas.openxmlformats.org/officeDocument/2006/relationships/image" Target="../media/image14.jpg"/><Relationship Id="rId4" Type="http://schemas.openxmlformats.org/officeDocument/2006/relationships/image" Target="../media/image9.jp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hyperlink" Target="http://www.casinapioiv.va/content/accademia/en/academicians/deceased/fisher.html" TargetMode="External"/><Relationship Id="rId5" Type="http://schemas.openxmlformats.org/officeDocument/2006/relationships/image" Target="../media/image16.jpeg"/><Relationship Id="rId4" Type="http://schemas.openxmlformats.org/officeDocument/2006/relationships/hyperlink" Target="https://ask.hellobi.com/article/10226"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gerardnico.com/wiki/data_mining/lasso"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image" Target="../media/image18.png"/><Relationship Id="rId3" Type="http://schemas.openxmlformats.org/officeDocument/2006/relationships/image" Target="../media/image43.png"/><Relationship Id="rId7" Type="http://schemas.openxmlformats.org/officeDocument/2006/relationships/diagramColors" Target="../diagrams/colors4.xml"/><Relationship Id="rId12" Type="http://schemas.openxmlformats.org/officeDocument/2006/relationships/diagramColors" Target="../diagrams/colors4.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QuickStyle" Target="../diagrams/quickStyle4.xml"/><Relationship Id="rId11"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diagramData" Target="../diagrams/data5.xml"/><Relationship Id="rId14" Type="http://schemas.openxmlformats.org/officeDocument/2006/relationships/hyperlink" Target="http://www.sumsar.net/blog/2013/12/the-mascots-of-bayesian-statistic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2000"/>
                <a:hueMod val="96000"/>
                <a:satMod val="128000"/>
                <a:lumMod val="114000"/>
              </a:schemeClr>
            </a:gs>
            <a:gs pos="100000">
              <a:schemeClr val="bg2">
                <a:shade val="62000"/>
                <a:hueMod val="100000"/>
                <a:satMod val="134000"/>
                <a:lumMod val="5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9"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41" name="Freeform: Shape 40">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6BBF1F37-1C11-4591-A17D-6463E5ED91D4}"/>
              </a:ext>
            </a:extLst>
          </p:cNvPr>
          <p:cNvSpPr>
            <a:spLocks noGrp="1"/>
          </p:cNvSpPr>
          <p:nvPr>
            <p:ph type="subTitle" idx="1"/>
          </p:nvPr>
        </p:nvSpPr>
        <p:spPr>
          <a:xfrm>
            <a:off x="986007" y="4777381"/>
            <a:ext cx="6458419" cy="861420"/>
          </a:xfrm>
        </p:spPr>
        <p:txBody>
          <a:bodyPr>
            <a:noAutofit/>
          </a:bodyPr>
          <a:lstStyle/>
          <a:p>
            <a:pPr algn="ctr">
              <a:lnSpc>
                <a:spcPct val="90000"/>
              </a:lnSpc>
            </a:pPr>
            <a:r>
              <a:rPr lang="en-US" dirty="0" err="1">
                <a:solidFill>
                  <a:schemeClr val="tx1">
                    <a:lumMod val="85000"/>
                    <a:lumOff val="15000"/>
                  </a:schemeClr>
                </a:solidFill>
                <a:latin typeface="Cambria" panose="02040503050406030204" pitchFamily="18" charset="0"/>
                <a:ea typeface="Cambria" panose="02040503050406030204" pitchFamily="18" charset="0"/>
              </a:rPr>
              <a:t>Enar</a:t>
            </a:r>
            <a:r>
              <a:rPr lang="en-US" dirty="0">
                <a:solidFill>
                  <a:schemeClr val="tx1">
                    <a:lumMod val="85000"/>
                    <a:lumOff val="15000"/>
                  </a:schemeClr>
                </a:solidFill>
                <a:latin typeface="Cambria" panose="02040503050406030204" pitchFamily="18" charset="0"/>
                <a:ea typeface="Cambria" panose="02040503050406030204" pitchFamily="18" charset="0"/>
              </a:rPr>
              <a:t> 2023</a:t>
            </a:r>
          </a:p>
          <a:p>
            <a:pPr algn="ctr">
              <a:lnSpc>
                <a:spcPct val="90000"/>
              </a:lnSpc>
            </a:pPr>
            <a:r>
              <a:rPr lang="en-US" dirty="0">
                <a:solidFill>
                  <a:schemeClr val="tx1">
                    <a:lumMod val="85000"/>
                    <a:lumOff val="15000"/>
                  </a:schemeClr>
                </a:solidFill>
                <a:latin typeface="Cambria" panose="02040503050406030204" pitchFamily="18" charset="0"/>
                <a:ea typeface="Cambria" panose="02040503050406030204" pitchFamily="18" charset="0"/>
              </a:rPr>
              <a:t>Arinjita Bhattacharyya, Merck &amp;Co., Inc.</a:t>
            </a:r>
          </a:p>
          <a:p>
            <a:pPr algn="ctr">
              <a:lnSpc>
                <a:spcPct val="90000"/>
              </a:lnSpc>
            </a:pPr>
            <a:r>
              <a:rPr lang="en-US" dirty="0">
                <a:solidFill>
                  <a:schemeClr val="tx1">
                    <a:lumMod val="85000"/>
                    <a:lumOff val="15000"/>
                  </a:schemeClr>
                </a:solidFill>
                <a:latin typeface="Cambria" panose="02040503050406030204" pitchFamily="18" charset="0"/>
                <a:ea typeface="Cambria" panose="02040503050406030204" pitchFamily="18" charset="0"/>
              </a:rPr>
              <a:t>Riten Mitra, University of Louisville</a:t>
            </a:r>
          </a:p>
          <a:p>
            <a:pPr>
              <a:lnSpc>
                <a:spcPct val="90000"/>
              </a:lnSpc>
            </a:pPr>
            <a:endParaRPr lang="en-US" dirty="0">
              <a:solidFill>
                <a:schemeClr val="tx1">
                  <a:lumMod val="85000"/>
                  <a:lumOff val="15000"/>
                </a:schemeClr>
              </a:solidFill>
              <a:latin typeface="Cambria" panose="02040503050406030204" pitchFamily="18" charset="0"/>
              <a:ea typeface="Cambria" panose="02040503050406030204" pitchFamily="18" charset="0"/>
            </a:endParaRPr>
          </a:p>
        </p:txBody>
      </p:sp>
      <p:sp>
        <p:nvSpPr>
          <p:cNvPr id="2" name="Title 1">
            <a:extLst>
              <a:ext uri="{FF2B5EF4-FFF2-40B4-BE49-F238E27FC236}">
                <a16:creationId xmlns:a16="http://schemas.microsoft.com/office/drawing/2014/main" id="{E33026D2-F4D9-4E03-9206-AEA1504ED185}"/>
              </a:ext>
            </a:extLst>
          </p:cNvPr>
          <p:cNvSpPr>
            <a:spLocks noGrp="1"/>
          </p:cNvSpPr>
          <p:nvPr>
            <p:ph type="ctrTitle"/>
          </p:nvPr>
        </p:nvSpPr>
        <p:spPr>
          <a:xfrm>
            <a:off x="1154955" y="1447800"/>
            <a:ext cx="6458419" cy="3329581"/>
          </a:xfrm>
        </p:spPr>
        <p:txBody>
          <a:bodyPr>
            <a:normAutofit/>
          </a:bodyPr>
          <a:lstStyle/>
          <a:p>
            <a:pPr algn="ctr">
              <a:lnSpc>
                <a:spcPct val="90000"/>
              </a:lnSpc>
            </a:pPr>
            <a:r>
              <a:rPr lang="en-US" sz="4000" b="1" dirty="0">
                <a:latin typeface="Cambria" panose="02040503050406030204" pitchFamily="18" charset="0"/>
                <a:ea typeface="Cambria" panose="02040503050406030204" pitchFamily="18" charset="0"/>
              </a:rPr>
              <a:t>Penalized regression with Bayesian Shrinkage Priors and Application to Real-World Data</a:t>
            </a:r>
          </a:p>
        </p:txBody>
      </p:sp>
      <p:sp>
        <p:nvSpPr>
          <p:cNvPr id="43" name="Rectangle 42">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097042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type="wd">
                                    <p:tmPct val="15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iterate type="wd">
                                    <p:tmPct val="15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par>
                                <p:cTn id="18" presetID="10" presetClass="entr" presetSubtype="0" fill="hold" grpId="0" nodeType="withEffect">
                                  <p:stCondLst>
                                    <p:cond delay="500"/>
                                  </p:stCondLst>
                                  <p:iterate type="wd">
                                    <p:tmPct val="15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85E70-3BD6-426B-AB79-D380149F5779}"/>
              </a:ext>
            </a:extLst>
          </p:cNvPr>
          <p:cNvSpPr>
            <a:spLocks noGrp="1"/>
          </p:cNvSpPr>
          <p:nvPr>
            <p:ph type="title"/>
          </p:nvPr>
        </p:nvSpPr>
        <p:spPr>
          <a:xfrm>
            <a:off x="646112" y="452718"/>
            <a:ext cx="4798176" cy="1400530"/>
          </a:xfrm>
        </p:spPr>
        <p:txBody>
          <a:bodyPr>
            <a:normAutofit/>
          </a:bodyPr>
          <a:lstStyle/>
          <a:p>
            <a:pPr algn="ctr"/>
            <a:r>
              <a:rPr lang="en-US" b="1" dirty="0">
                <a:latin typeface="Cambria" panose="02040503050406030204" pitchFamily="18" charset="0"/>
                <a:ea typeface="Cambria" panose="02040503050406030204" pitchFamily="18" charset="0"/>
              </a:rPr>
              <a:t>Bayesian Shrinkage Priors</a:t>
            </a:r>
          </a:p>
        </p:txBody>
      </p:sp>
      <p:sp>
        <p:nvSpPr>
          <p:cNvPr id="48" name="Rectangle 47">
            <a:extLst>
              <a:ext uri="{FF2B5EF4-FFF2-40B4-BE49-F238E27FC236}">
                <a16:creationId xmlns:a16="http://schemas.microsoft.com/office/drawing/2014/main" id="{7D09DDAC-A703-4CB3-B25E-08AA07050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24">
            <a:extLst>
              <a:ext uri="{FF2B5EF4-FFF2-40B4-BE49-F238E27FC236}">
                <a16:creationId xmlns:a16="http://schemas.microsoft.com/office/drawing/2014/main" id="{133FD97D-FDE2-490B-9407-03EBA236F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0B13468-7451-4787-A0DB-96264EFC7839}"/>
              </a:ext>
            </a:extLst>
          </p:cNvPr>
          <p:cNvPicPr>
            <a:picLocks noChangeAspect="1"/>
          </p:cNvPicPr>
          <p:nvPr/>
        </p:nvPicPr>
        <p:blipFill>
          <a:blip r:embed="rId4"/>
          <a:stretch>
            <a:fillRect/>
          </a:stretch>
        </p:blipFill>
        <p:spPr>
          <a:xfrm>
            <a:off x="7057608" y="1376568"/>
            <a:ext cx="2005434" cy="1489034"/>
          </a:xfrm>
          <a:prstGeom prst="rect">
            <a:avLst/>
          </a:prstGeom>
          <a:effectLst/>
        </p:spPr>
      </p:pic>
      <p:pic>
        <p:nvPicPr>
          <p:cNvPr id="4" name="Picture 3" descr="Diagram&#10;&#10;Description automatically generated">
            <a:extLst>
              <a:ext uri="{FF2B5EF4-FFF2-40B4-BE49-F238E27FC236}">
                <a16:creationId xmlns:a16="http://schemas.microsoft.com/office/drawing/2014/main" id="{BCEF4752-2123-4EF6-A789-AFC0F29855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9246" y="1391608"/>
            <a:ext cx="2005434" cy="1458953"/>
          </a:xfrm>
          <a:prstGeom prst="rect">
            <a:avLst/>
          </a:prstGeom>
          <a:effectLst/>
        </p:spPr>
      </p:pic>
      <p:sp>
        <p:nvSpPr>
          <p:cNvPr id="52" name="Rectangle 51">
            <a:extLst>
              <a:ext uri="{FF2B5EF4-FFF2-40B4-BE49-F238E27FC236}">
                <a16:creationId xmlns:a16="http://schemas.microsoft.com/office/drawing/2014/main" id="{5848EF0A-5672-4D30-948E-618143A45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89D5EF0-600E-4FAA-8083-C70B20819694}"/>
                  </a:ext>
                </a:extLst>
              </p:cNvPr>
              <p:cNvSpPr>
                <a:spLocks noGrp="1"/>
              </p:cNvSpPr>
              <p:nvPr>
                <p:ph idx="1"/>
              </p:nvPr>
            </p:nvSpPr>
            <p:spPr>
              <a:xfrm>
                <a:off x="646113" y="2052918"/>
                <a:ext cx="4797676" cy="4195481"/>
              </a:xfrm>
            </p:spPr>
            <p:txBody>
              <a:bodyPr>
                <a:normAutofit/>
              </a:bodyPr>
              <a:lstStyle/>
              <a:p>
                <a:pPr>
                  <a:lnSpc>
                    <a:spcPct val="90000"/>
                  </a:lnSpc>
                </a:pPr>
                <a:r>
                  <a:rPr lang="it-IT" sz="1900" dirty="0">
                    <a:latin typeface="Cambria" panose="02040503050406030204" pitchFamily="18" charset="0"/>
                    <a:ea typeface="Cambria" panose="02040503050406030204" pitchFamily="18" charset="0"/>
                  </a:rPr>
                  <a:t>Lasso estimate = Bayesian posterior mode estimate [Tibshirani, 1996]</a:t>
                </a:r>
              </a:p>
              <a:p>
                <a:pPr>
                  <a:lnSpc>
                    <a:spcPct val="90000"/>
                  </a:lnSpc>
                </a:pPr>
                <a:r>
                  <a:rPr lang="it-IT" sz="1900" dirty="0">
                    <a:latin typeface="Cambria" panose="02040503050406030204" pitchFamily="18" charset="0"/>
                    <a:ea typeface="Cambria" panose="02040503050406030204" pitchFamily="18" charset="0"/>
                  </a:rPr>
                  <a:t>Laplace prior for 𝛽 – Bayesian Lasso [Park and Casella, 2008]</a:t>
                </a:r>
              </a:p>
              <a:p>
                <a:pPr>
                  <a:lnSpc>
                    <a:spcPct val="90000"/>
                  </a:lnSpc>
                </a:pPr>
                <a:r>
                  <a:rPr lang="en-US" sz="1900" dirty="0">
                    <a:latin typeface="Cambria" panose="02040503050406030204" pitchFamily="18" charset="0"/>
                    <a:ea typeface="Cambria" panose="02040503050406030204" pitchFamily="18" charset="0"/>
                  </a:rPr>
                  <a:t>Shrinkage Priors: </a:t>
                </a:r>
                <a:r>
                  <a:rPr lang="en-US" sz="1900" b="1" dirty="0">
                    <a:latin typeface="Cambria" panose="02040503050406030204" pitchFamily="18" charset="0"/>
                    <a:ea typeface="Cambria" panose="02040503050406030204" pitchFamily="18" charset="0"/>
                  </a:rPr>
                  <a:t>Priors that keep large coefficients large, and shrinks small coefficients further</a:t>
                </a:r>
                <a:r>
                  <a:rPr lang="en-US" sz="1900" dirty="0">
                    <a:latin typeface="Cambria" panose="02040503050406030204" pitchFamily="18" charset="0"/>
                    <a:ea typeface="Cambria" panose="02040503050406030204" pitchFamily="18" charset="0"/>
                  </a:rPr>
                  <a:t>, similar to the penalty term in Lasso</a:t>
                </a:r>
              </a:p>
              <a:p>
                <a:pPr>
                  <a:lnSpc>
                    <a:spcPct val="90000"/>
                  </a:lnSpc>
                </a:pPr>
                <a:r>
                  <a:rPr lang="en-US" sz="1900" b="1" dirty="0">
                    <a:latin typeface="Cambria" panose="02040503050406030204" pitchFamily="18" charset="0"/>
                    <a:ea typeface="Cambria" panose="02040503050406030204" pitchFamily="18" charset="0"/>
                  </a:rPr>
                  <a:t>Global-Local Shrinkage Priors</a:t>
                </a:r>
                <a:endParaRPr lang="it-IT" sz="1900" b="1" dirty="0">
                  <a:latin typeface="Cambria" panose="02040503050406030204" pitchFamily="18" charset="0"/>
                  <a:ea typeface="Cambria" panose="02040503050406030204" pitchFamily="18" charset="0"/>
                </a:endParaRPr>
              </a:p>
              <a:p>
                <a:pPr marL="0" indent="0">
                  <a:lnSpc>
                    <a:spcPct val="90000"/>
                  </a:lnSpc>
                  <a:buNone/>
                </a:pPr>
                <a14:m>
                  <m:oMathPara xmlns:m="http://schemas.openxmlformats.org/officeDocument/2006/math">
                    <m:oMathParaPr>
                      <m:jc m:val="centerGroup"/>
                    </m:oMathParaPr>
                    <m:oMath xmlns:m="http://schemas.openxmlformats.org/officeDocument/2006/math">
                      <m:sSub>
                        <m:sSubPr>
                          <m:ctrlPr>
                            <a:rPr lang="en-US" sz="1900" i="1" smtClean="0">
                              <a:latin typeface="Cambria Math" panose="02040503050406030204" pitchFamily="18" charset="0"/>
                            </a:rPr>
                          </m:ctrlPr>
                        </m:sSubPr>
                        <m:e>
                          <m:r>
                            <a:rPr lang="en-US" sz="1900" i="1">
                              <a:latin typeface="Cambria Math" panose="02040503050406030204" pitchFamily="18" charset="0"/>
                            </a:rPr>
                            <m:t>𝛽</m:t>
                          </m:r>
                        </m:e>
                        <m:sub>
                          <m:r>
                            <a:rPr lang="en-US" sz="1900" i="1">
                              <a:latin typeface="Cambria Math" panose="02040503050406030204" pitchFamily="18" charset="0"/>
                            </a:rPr>
                            <m:t>𝑗</m:t>
                          </m:r>
                        </m:sub>
                      </m:sSub>
                      <m:r>
                        <a:rPr lang="en-US" sz="1900" i="1">
                          <a:latin typeface="Cambria Math" panose="02040503050406030204" pitchFamily="18" charset="0"/>
                        </a:rPr>
                        <m:t>~</m:t>
                      </m:r>
                      <m:r>
                        <a:rPr lang="en-US" sz="1900" i="1">
                          <a:latin typeface="Cambria Math" panose="02040503050406030204" pitchFamily="18" charset="0"/>
                        </a:rPr>
                        <m:t>𝑁</m:t>
                      </m:r>
                      <m:d>
                        <m:dPr>
                          <m:ctrlPr>
                            <a:rPr lang="en-US" sz="1900" i="1">
                              <a:latin typeface="Cambria Math" panose="02040503050406030204" pitchFamily="18" charset="0"/>
                            </a:rPr>
                          </m:ctrlPr>
                        </m:dPr>
                        <m:e>
                          <m:r>
                            <a:rPr lang="en-US" sz="1900" i="1">
                              <a:latin typeface="Cambria Math" panose="02040503050406030204" pitchFamily="18" charset="0"/>
                            </a:rPr>
                            <m:t>0, </m:t>
                          </m:r>
                          <m:sSubSup>
                            <m:sSubSupPr>
                              <m:ctrlPr>
                                <a:rPr lang="en-US" sz="1900" i="1">
                                  <a:latin typeface="Cambria Math" panose="02040503050406030204" pitchFamily="18" charset="0"/>
                                </a:rPr>
                              </m:ctrlPr>
                            </m:sSubSupPr>
                            <m:e>
                              <m:r>
                                <m:rPr>
                                  <m:sty m:val="p"/>
                                </m:rPr>
                                <a:rPr lang="en-US" sz="1900">
                                  <a:latin typeface="Cambria Math" panose="02040503050406030204" pitchFamily="18" charset="0"/>
                                </a:rPr>
                                <m:t>Λ</m:t>
                              </m:r>
                            </m:e>
                            <m:sub>
                              <m:r>
                                <a:rPr lang="en-US" sz="1900" i="1">
                                  <a:latin typeface="Cambria Math" panose="02040503050406030204" pitchFamily="18" charset="0"/>
                                </a:rPr>
                                <m:t>𝑗</m:t>
                              </m:r>
                            </m:sub>
                            <m:sup>
                              <m:r>
                                <a:rPr lang="en-US" sz="1900" i="1">
                                  <a:latin typeface="Cambria Math" panose="02040503050406030204" pitchFamily="18" charset="0"/>
                                </a:rPr>
                                <m:t>2</m:t>
                              </m:r>
                            </m:sup>
                          </m:sSubSup>
                          <m:sSup>
                            <m:sSupPr>
                              <m:ctrlPr>
                                <a:rPr lang="en-US" sz="1900" i="1">
                                  <a:latin typeface="Cambria Math" panose="02040503050406030204" pitchFamily="18" charset="0"/>
                                </a:rPr>
                              </m:ctrlPr>
                            </m:sSupPr>
                            <m:e>
                              <m:r>
                                <a:rPr lang="en-US" sz="1900" i="1">
                                  <a:latin typeface="Cambria Math" panose="02040503050406030204" pitchFamily="18" charset="0"/>
                                </a:rPr>
                                <m:t>𝜏</m:t>
                              </m:r>
                            </m:e>
                            <m:sup>
                              <m:r>
                                <a:rPr lang="en-US" sz="1900" i="1">
                                  <a:latin typeface="Cambria Math" panose="02040503050406030204" pitchFamily="18" charset="0"/>
                                </a:rPr>
                                <m:t>2</m:t>
                              </m:r>
                            </m:sup>
                          </m:sSup>
                        </m:e>
                      </m:d>
                      <m:sSub>
                        <m:sSubPr>
                          <m:ctrlPr>
                            <a:rPr lang="en-US" sz="1900" i="1">
                              <a:latin typeface="Cambria Math" panose="02040503050406030204" pitchFamily="18" charset="0"/>
                            </a:rPr>
                          </m:ctrlPr>
                        </m:sSubPr>
                        <m:e>
                          <m:r>
                            <a:rPr lang="en-US" sz="1900" b="0" i="0" smtClean="0">
                              <a:latin typeface="Cambria Math" panose="02040503050406030204" pitchFamily="18" charset="0"/>
                            </a:rPr>
                            <m:t> </m:t>
                          </m:r>
                          <m:r>
                            <m:rPr>
                              <m:sty m:val="p"/>
                            </m:rPr>
                            <a:rPr lang="en-US" sz="1900">
                              <a:latin typeface="Cambria Math" panose="02040503050406030204" pitchFamily="18" charset="0"/>
                            </a:rPr>
                            <m:t>Λ</m:t>
                          </m:r>
                        </m:e>
                        <m:sub>
                          <m:r>
                            <a:rPr lang="en-US" sz="1900" i="1">
                              <a:latin typeface="Cambria Math" panose="02040503050406030204" pitchFamily="18" charset="0"/>
                            </a:rPr>
                            <m:t>𝑗</m:t>
                          </m:r>
                        </m:sub>
                      </m:sSub>
                      <m:r>
                        <a:rPr lang="en-US" sz="1900" i="1">
                          <a:latin typeface="Cambria Math" panose="02040503050406030204" pitchFamily="18" charset="0"/>
                        </a:rPr>
                        <m:t>~</m:t>
                      </m:r>
                      <m:r>
                        <a:rPr lang="en-US" sz="1900" i="1">
                          <a:latin typeface="Cambria Math" panose="02040503050406030204" pitchFamily="18" charset="0"/>
                        </a:rPr>
                        <m:t>𝑓</m:t>
                      </m:r>
                      <m:d>
                        <m:dPr>
                          <m:ctrlPr>
                            <a:rPr lang="en-US" sz="1900" i="1">
                              <a:latin typeface="Cambria Math" panose="02040503050406030204" pitchFamily="18" charset="0"/>
                            </a:rPr>
                          </m:ctrlPr>
                        </m:dPr>
                        <m:e>
                          <m:r>
                            <a:rPr lang="en-US" sz="1900" i="1">
                              <a:latin typeface="Cambria Math" panose="02040503050406030204" pitchFamily="18" charset="0"/>
                            </a:rPr>
                            <m:t>.</m:t>
                          </m:r>
                        </m:e>
                      </m:d>
                      <m:r>
                        <a:rPr lang="en-US" sz="1900" i="1">
                          <a:latin typeface="Cambria Math" panose="02040503050406030204" pitchFamily="18" charset="0"/>
                        </a:rPr>
                        <m:t>, </m:t>
                      </m:r>
                      <m:r>
                        <a:rPr lang="en-US" sz="1900" i="1">
                          <a:latin typeface="Cambria Math" panose="02040503050406030204" pitchFamily="18" charset="0"/>
                        </a:rPr>
                        <m:t>𝜏</m:t>
                      </m:r>
                      <m:r>
                        <a:rPr lang="en-US" sz="1900" i="1">
                          <a:latin typeface="Cambria Math" panose="02040503050406030204" pitchFamily="18" charset="0"/>
                        </a:rPr>
                        <m:t>~ </m:t>
                      </m:r>
                      <m:r>
                        <a:rPr lang="en-US" sz="1900" i="1">
                          <a:latin typeface="Cambria Math" panose="02040503050406030204" pitchFamily="18" charset="0"/>
                        </a:rPr>
                        <m:t>𝑔</m:t>
                      </m:r>
                      <m:d>
                        <m:dPr>
                          <m:ctrlPr>
                            <a:rPr lang="en-US" sz="1900" i="1">
                              <a:latin typeface="Cambria Math" panose="02040503050406030204" pitchFamily="18" charset="0"/>
                            </a:rPr>
                          </m:ctrlPr>
                        </m:dPr>
                        <m:e>
                          <m:r>
                            <a:rPr lang="en-US" sz="1900" i="1">
                              <a:latin typeface="Cambria Math" panose="02040503050406030204" pitchFamily="18" charset="0"/>
                            </a:rPr>
                            <m:t>.</m:t>
                          </m:r>
                        </m:e>
                      </m:d>
                    </m:oMath>
                  </m:oMathPara>
                </a14:m>
                <a:endParaRPr lang="en-US" sz="1900" i="1" dirty="0">
                  <a:latin typeface="Cambria" panose="02040503050406030204" pitchFamily="18" charset="0"/>
                  <a:ea typeface="Cambria" panose="02040503050406030204" pitchFamily="18" charset="0"/>
                  <a:cs typeface="Microsoft Sans Serif" panose="020B0604020202020204" pitchFamily="34" charset="0"/>
                </a:endParaRPr>
              </a:p>
              <a:p>
                <a:pPr marL="0" indent="0">
                  <a:lnSpc>
                    <a:spcPct val="90000"/>
                  </a:lnSpc>
                  <a:buNone/>
                </a:pPr>
                <a:r>
                  <a:rPr lang="en-US" sz="1900" i="1" dirty="0">
                    <a:latin typeface="Cambria" panose="02040503050406030204" pitchFamily="18" charset="0"/>
                    <a:ea typeface="Cambria" panose="02040503050406030204" pitchFamily="18" charset="0"/>
                    <a:cs typeface="Microsoft Sans Serif" panose="020B0604020202020204" pitchFamily="34" charset="0"/>
                  </a:rPr>
                  <a:t>f </a:t>
                </a:r>
                <a:r>
                  <a:rPr lang="en-US" sz="1900" dirty="0">
                    <a:latin typeface="Cambria" panose="02040503050406030204" pitchFamily="18" charset="0"/>
                    <a:ea typeface="Cambria" panose="02040503050406030204" pitchFamily="18" charset="0"/>
                    <a:cs typeface="Microsoft Sans Serif" panose="020B0604020202020204" pitchFamily="34" charset="0"/>
                  </a:rPr>
                  <a:t>(·) </a:t>
                </a:r>
                <a:r>
                  <a:rPr lang="en-US" sz="1900" b="1" dirty="0">
                    <a:latin typeface="Cambria" panose="02040503050406030204" pitchFamily="18" charset="0"/>
                    <a:ea typeface="Cambria" panose="02040503050406030204" pitchFamily="18" charset="0"/>
                    <a:cs typeface="Microsoft Sans Serif" panose="020B0604020202020204" pitchFamily="34" charset="0"/>
                  </a:rPr>
                  <a:t>- heavy tails,  </a:t>
                </a:r>
                <a:r>
                  <a:rPr lang="en-US" sz="1900" i="1" dirty="0">
                    <a:latin typeface="Cambria" panose="02040503050406030204" pitchFamily="18" charset="0"/>
                    <a:ea typeface="Cambria" panose="02040503050406030204" pitchFamily="18" charset="0"/>
                    <a:cs typeface="Microsoft Sans Serif" panose="020B0604020202020204" pitchFamily="34" charset="0"/>
                  </a:rPr>
                  <a:t>g </a:t>
                </a:r>
                <a:r>
                  <a:rPr lang="en-US" sz="1900" dirty="0">
                    <a:latin typeface="Cambria" panose="02040503050406030204" pitchFamily="18" charset="0"/>
                    <a:ea typeface="Cambria" panose="02040503050406030204" pitchFamily="18" charset="0"/>
                    <a:cs typeface="Microsoft Sans Serif" panose="020B0604020202020204" pitchFamily="34" charset="0"/>
                  </a:rPr>
                  <a:t>(·) - </a:t>
                </a:r>
                <a:r>
                  <a:rPr lang="en-US" sz="1900" b="1" dirty="0">
                    <a:latin typeface="Cambria" panose="02040503050406030204" pitchFamily="18" charset="0"/>
                    <a:ea typeface="Cambria" panose="02040503050406030204" pitchFamily="18" charset="0"/>
                    <a:cs typeface="Microsoft Sans Serif" panose="020B0604020202020204" pitchFamily="34" charset="0"/>
                  </a:rPr>
                  <a:t>substantial  mass near zero</a:t>
                </a:r>
                <a:endParaRPr lang="en-US" sz="1900" dirty="0">
                  <a:latin typeface="Cambria" panose="02040503050406030204" pitchFamily="18" charset="0"/>
                  <a:ea typeface="Cambria" panose="02040503050406030204" pitchFamily="18" charset="0"/>
                  <a:cs typeface="Microsoft Sans Serif" panose="020B0604020202020204" pitchFamily="34" charset="0"/>
                </a:endParaRPr>
              </a:p>
              <a:p>
                <a:pPr marL="0" indent="0">
                  <a:lnSpc>
                    <a:spcPct val="90000"/>
                  </a:lnSpc>
                  <a:buNone/>
                </a:pPr>
                <a:endParaRPr lang="en-US" sz="1900" dirty="0">
                  <a:latin typeface="Cambria" panose="02040503050406030204" pitchFamily="18" charset="0"/>
                  <a:ea typeface="Cambria" panose="02040503050406030204" pitchFamily="18" charset="0"/>
                </a:endParaRPr>
              </a:p>
            </p:txBody>
          </p:sp>
        </mc:Choice>
        <mc:Fallback xmlns="">
          <p:sp>
            <p:nvSpPr>
              <p:cNvPr id="5" name="Content Placeholder 4">
                <a:extLst>
                  <a:ext uri="{FF2B5EF4-FFF2-40B4-BE49-F238E27FC236}">
                    <a16:creationId xmlns:a16="http://schemas.microsoft.com/office/drawing/2014/main" id="{A89D5EF0-600E-4FAA-8083-C70B20819694}"/>
                  </a:ext>
                </a:extLst>
              </p:cNvPr>
              <p:cNvSpPr>
                <a:spLocks noGrp="1" noRot="1" noChangeAspect="1" noMove="1" noResize="1" noEditPoints="1" noAdjustHandles="1" noChangeArrowheads="1" noChangeShapeType="1" noTextEdit="1"/>
              </p:cNvSpPr>
              <p:nvPr>
                <p:ph idx="1"/>
              </p:nvPr>
            </p:nvSpPr>
            <p:spPr>
              <a:xfrm>
                <a:off x="646113" y="2052918"/>
                <a:ext cx="4797676" cy="4195481"/>
              </a:xfrm>
              <a:blipFill>
                <a:blip r:embed="rId6"/>
                <a:stretch>
                  <a:fillRect l="-1271" t="-1453" r="-1652"/>
                </a:stretch>
              </a:blipFill>
            </p:spPr>
            <p:txBody>
              <a:bodyPr/>
              <a:lstStyle/>
              <a:p>
                <a:r>
                  <a:rPr lang="en-US">
                    <a:noFill/>
                  </a:rPr>
                  <a:t> </a:t>
                </a:r>
              </a:p>
            </p:txBody>
          </p:sp>
        </mc:Fallback>
      </mc:AlternateContent>
      <p:pic>
        <p:nvPicPr>
          <p:cNvPr id="15" name="Picture 4" descr="Image result for dirichlet laplace prior">
            <a:extLst>
              <a:ext uri="{FF2B5EF4-FFF2-40B4-BE49-F238E27FC236}">
                <a16:creationId xmlns:a16="http://schemas.microsoft.com/office/drawing/2014/main" id="{1BD67378-36EA-466E-8A10-93182C14FFB3}"/>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052749" y="3741374"/>
            <a:ext cx="2002353" cy="169198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1" name="Picture 2" descr="Image result for horseshoe prior images">
            <a:extLst>
              <a:ext uri="{FF2B5EF4-FFF2-40B4-BE49-F238E27FC236}">
                <a16:creationId xmlns:a16="http://schemas.microsoft.com/office/drawing/2014/main" id="{7A8433A7-A376-4703-ACB9-2AE7CA5FA16B}"/>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9219245" y="3793840"/>
            <a:ext cx="2002353" cy="154133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F29936C9-869D-4728-91CD-90A5C049910F}"/>
              </a:ext>
            </a:extLst>
          </p:cNvPr>
          <p:cNvSpPr txBox="1"/>
          <p:nvPr/>
        </p:nvSpPr>
        <p:spPr>
          <a:xfrm>
            <a:off x="8976838" y="5398124"/>
            <a:ext cx="2487168" cy="276999"/>
          </a:xfrm>
          <a:prstGeom prst="rect">
            <a:avLst/>
          </a:prstGeom>
        </p:spPr>
        <p:txBody>
          <a:bodyPr vert="horz" wrap="square" rtlCol="0" anchor="b">
            <a:spAutoFit/>
          </a:bodyPr>
          <a:lstStyle/>
          <a:p>
            <a:pPr algn="ctr">
              <a:spcBef>
                <a:spcPct val="0"/>
              </a:spcBef>
            </a:pP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Horseshoe</a:t>
            </a:r>
            <a:endParaRPr kumimoji="0" lang="en-US" sz="1200" b="1"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9" name="TextBox 28">
            <a:extLst>
              <a:ext uri="{FF2B5EF4-FFF2-40B4-BE49-F238E27FC236}">
                <a16:creationId xmlns:a16="http://schemas.microsoft.com/office/drawing/2014/main" id="{F94B0060-935C-4F12-B89A-B9F0F0A8835A}"/>
              </a:ext>
            </a:extLst>
          </p:cNvPr>
          <p:cNvSpPr txBox="1"/>
          <p:nvPr/>
        </p:nvSpPr>
        <p:spPr>
          <a:xfrm>
            <a:off x="7232792" y="5640995"/>
            <a:ext cx="1997050" cy="276999"/>
          </a:xfrm>
          <a:prstGeom prst="rect">
            <a:avLst/>
          </a:prstGeom>
        </p:spPr>
        <p:txBody>
          <a:bodyPr vert="horz" wrap="square" rtlCol="0" anchor="b">
            <a:spAutoFit/>
          </a:bodyPr>
          <a:lstStyle/>
          <a:p>
            <a:pPr algn="ctr">
              <a:spcBef>
                <a:spcPct val="0"/>
              </a:spcBef>
            </a:pPr>
            <a:r>
              <a:rPr lang="en-US" sz="1200" b="1" dirty="0">
                <a:solidFill>
                  <a:schemeClr val="bg1"/>
                </a:solidFill>
              </a:rPr>
              <a:t>Dirichlet Laplace</a:t>
            </a:r>
            <a:endParaRPr kumimoji="0" lang="en-US" sz="1200" b="1" i="0" u="none" strike="noStrike" kern="1200" cap="none" spc="0" normalizeH="0" baseline="0" noProof="0" dirty="0">
              <a:ln>
                <a:noFill/>
              </a:ln>
              <a:solidFill>
                <a:schemeClr val="bg1"/>
              </a:solidFill>
              <a:effectLst/>
              <a:uLnTx/>
              <a:uFillTx/>
              <a:latin typeface="Helvetica Neue Bold Condensed"/>
              <a:ea typeface="+mj-ea"/>
              <a:cs typeface="Helvetica Neue Bold Condensed"/>
            </a:endParaRPr>
          </a:p>
        </p:txBody>
      </p:sp>
      <p:sp>
        <p:nvSpPr>
          <p:cNvPr id="30" name="TextBox 29">
            <a:extLst>
              <a:ext uri="{FF2B5EF4-FFF2-40B4-BE49-F238E27FC236}">
                <a16:creationId xmlns:a16="http://schemas.microsoft.com/office/drawing/2014/main" id="{94397165-AB47-4E12-B8C9-E6ABAB4755C1}"/>
              </a:ext>
            </a:extLst>
          </p:cNvPr>
          <p:cNvSpPr txBox="1"/>
          <p:nvPr/>
        </p:nvSpPr>
        <p:spPr>
          <a:xfrm>
            <a:off x="6734329" y="3026488"/>
            <a:ext cx="2495513" cy="276999"/>
          </a:xfrm>
          <a:prstGeom prst="rect">
            <a:avLst/>
          </a:prstGeom>
        </p:spPr>
        <p:txBody>
          <a:bodyPr vert="horz" wrap="square" rtlCol="0" anchor="b">
            <a:spAutoFit/>
          </a:bodyPr>
          <a:lstStyle/>
          <a:p>
            <a:pPr algn="ctr">
              <a:spcBef>
                <a:spcPct val="0"/>
              </a:spcBef>
            </a:pPr>
            <a:r>
              <a:rPr lang="en-US" sz="1200" b="1" dirty="0">
                <a:solidFill>
                  <a:schemeClr val="bg1"/>
                </a:solidFill>
              </a:rPr>
              <a:t>Double Pareto</a:t>
            </a:r>
            <a:endParaRPr kumimoji="0" lang="en-US" sz="1200" b="1" i="0" u="none" strike="noStrike" kern="1200" cap="none" spc="0" normalizeH="0" baseline="0" noProof="0" dirty="0">
              <a:ln>
                <a:noFill/>
              </a:ln>
              <a:solidFill>
                <a:schemeClr val="bg1"/>
              </a:solidFill>
              <a:effectLst/>
              <a:uLnTx/>
              <a:uFillTx/>
              <a:latin typeface="Helvetica Neue Bold Condensed"/>
              <a:ea typeface="+mj-ea"/>
              <a:cs typeface="Helvetica Neue Bold Condensed"/>
            </a:endParaRPr>
          </a:p>
        </p:txBody>
      </p:sp>
      <p:sp>
        <p:nvSpPr>
          <p:cNvPr id="6" name="TextBox 5">
            <a:extLst>
              <a:ext uri="{FF2B5EF4-FFF2-40B4-BE49-F238E27FC236}">
                <a16:creationId xmlns:a16="http://schemas.microsoft.com/office/drawing/2014/main" id="{5377BAD3-3201-40F2-A380-43F730F0F4AC}"/>
              </a:ext>
            </a:extLst>
          </p:cNvPr>
          <p:cNvSpPr txBox="1"/>
          <p:nvPr/>
        </p:nvSpPr>
        <p:spPr>
          <a:xfrm>
            <a:off x="9714474" y="2943850"/>
            <a:ext cx="1391798" cy="461665"/>
          </a:xfrm>
          <a:prstGeom prst="rect">
            <a:avLst/>
          </a:prstGeom>
          <a:noFill/>
        </p:spPr>
        <p:txBody>
          <a:bodyPr wrap="square" rtlCol="0">
            <a:spAutoFit/>
          </a:bodyPr>
          <a:lstStyle/>
          <a:p>
            <a:pPr algn="ctr"/>
            <a:r>
              <a:rPr lang="en-US" sz="1200" b="1" dirty="0">
                <a:solidFill>
                  <a:schemeClr val="bg1"/>
                </a:solidFill>
              </a:rPr>
              <a:t>Global-Local Shrinkage</a:t>
            </a:r>
          </a:p>
        </p:txBody>
      </p:sp>
    </p:spTree>
    <p:extLst>
      <p:ext uri="{BB962C8B-B14F-4D97-AF65-F5344CB8AC3E}">
        <p14:creationId xmlns:p14="http://schemas.microsoft.com/office/powerpoint/2010/main" val="488800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8DC2F-652E-DE18-1331-F922331104FD}"/>
              </a:ext>
            </a:extLst>
          </p:cNvPr>
          <p:cNvSpPr>
            <a:spLocks noGrp="1"/>
          </p:cNvSpPr>
          <p:nvPr>
            <p:ph type="title"/>
          </p:nvPr>
        </p:nvSpPr>
        <p:spPr/>
        <p:txBody>
          <a:bodyPr/>
          <a:lstStyle/>
          <a:p>
            <a:pPr algn="ctr"/>
            <a:r>
              <a:rPr lang="en-US" b="1" dirty="0">
                <a:latin typeface="Cambria" panose="02040503050406030204" pitchFamily="18" charset="0"/>
                <a:ea typeface="Cambria" panose="02040503050406030204" pitchFamily="18" charset="0"/>
              </a:rPr>
              <a:t>Bayesian Shrinkage Priors </a:t>
            </a:r>
          </a:p>
        </p:txBody>
      </p:sp>
      <p:sp>
        <p:nvSpPr>
          <p:cNvPr id="3" name="Content Placeholder 2">
            <a:extLst>
              <a:ext uri="{FF2B5EF4-FFF2-40B4-BE49-F238E27FC236}">
                <a16:creationId xmlns:a16="http://schemas.microsoft.com/office/drawing/2014/main" id="{EA06BE15-7264-D4E7-773A-B3139BA57268}"/>
              </a:ext>
            </a:extLst>
          </p:cNvPr>
          <p:cNvSpPr>
            <a:spLocks noGrp="1"/>
          </p:cNvSpPr>
          <p:nvPr>
            <p:ph idx="1"/>
          </p:nvPr>
        </p:nvSpPr>
        <p:spPr/>
        <p:txBody>
          <a:bodyPr>
            <a:normAutofit/>
          </a:bodyPr>
          <a:lstStyle/>
          <a:p>
            <a:r>
              <a:rPr lang="en-US" sz="2800" b="1" dirty="0">
                <a:latin typeface="Cambria" panose="02040503050406030204" pitchFamily="18" charset="0"/>
                <a:ea typeface="Cambria" panose="02040503050406030204" pitchFamily="18" charset="0"/>
              </a:rPr>
              <a:t>Objective function=Log </a:t>
            </a:r>
            <a:r>
              <a:rPr lang="en-US" sz="2800" b="1" dirty="0" err="1">
                <a:latin typeface="Cambria" panose="02040503050406030204" pitchFamily="18" charset="0"/>
                <a:ea typeface="Cambria" panose="02040503050406030204" pitchFamily="18" charset="0"/>
              </a:rPr>
              <a:t>likelihood+log</a:t>
            </a:r>
            <a:r>
              <a:rPr lang="en-US" sz="2800" b="1" dirty="0">
                <a:latin typeface="Cambria" panose="02040503050406030204" pitchFamily="18" charset="0"/>
                <a:ea typeface="Cambria" panose="02040503050406030204" pitchFamily="18" charset="0"/>
              </a:rPr>
              <a:t>(prior)</a:t>
            </a:r>
          </a:p>
          <a:p>
            <a:r>
              <a:rPr lang="en-US" sz="2800" dirty="0">
                <a:latin typeface="Cambria" panose="02040503050406030204" pitchFamily="18" charset="0"/>
                <a:ea typeface="Cambria" panose="02040503050406030204" pitchFamily="18" charset="0"/>
              </a:rPr>
              <a:t>B</a:t>
            </a:r>
            <a:r>
              <a:rPr lang="en-US" sz="2800" dirty="0">
                <a:effectLst/>
                <a:latin typeface="Cambria" panose="02040503050406030204" pitchFamily="18" charset="0"/>
                <a:ea typeface="Cambria" panose="02040503050406030204" pitchFamily="18" charset="0"/>
              </a:rPr>
              <a:t>ayesian counterpart </a:t>
            </a:r>
          </a:p>
          <a:p>
            <a:r>
              <a:rPr lang="en-US" sz="2800" dirty="0">
                <a:latin typeface="Cambria" panose="02040503050406030204" pitchFamily="18" charset="0"/>
                <a:ea typeface="Cambria" panose="02040503050406030204" pitchFamily="18" charset="0"/>
              </a:rPr>
              <a:t>P</a:t>
            </a:r>
            <a:r>
              <a:rPr lang="en-US" sz="2800" dirty="0">
                <a:effectLst/>
                <a:latin typeface="Cambria" panose="02040503050406030204" pitchFamily="18" charset="0"/>
                <a:ea typeface="Cambria" panose="02040503050406030204" pitchFamily="18" charset="0"/>
              </a:rPr>
              <a:t>rior playing the role of penalty. </a:t>
            </a:r>
          </a:p>
          <a:p>
            <a:r>
              <a:rPr lang="en-US" sz="2800" dirty="0">
                <a:effectLst/>
                <a:latin typeface="Cambria" panose="02040503050406030204" pitchFamily="18" charset="0"/>
                <a:ea typeface="Cambria" panose="02040503050406030204" pitchFamily="18" charset="0"/>
              </a:rPr>
              <a:t>priors are not limited within linear likelihood. Shrinkage can be applied to the non-linear or non-gaussian likelihood</a:t>
            </a:r>
            <a:endParaRPr lang="en-US" sz="28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50960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A8A37-C630-7E58-C4AD-2E945C5C3D2F}"/>
              </a:ext>
            </a:extLst>
          </p:cNvPr>
          <p:cNvSpPr>
            <a:spLocks noGrp="1"/>
          </p:cNvSpPr>
          <p:nvPr>
            <p:ph type="title"/>
          </p:nvPr>
        </p:nvSpPr>
        <p:spPr/>
        <p:txBody>
          <a:bodyPr/>
          <a:lstStyle/>
          <a:p>
            <a:pPr algn="ctr"/>
            <a:r>
              <a:rPr lang="en-US" b="1" dirty="0">
                <a:latin typeface="Cambria" panose="02040503050406030204" pitchFamily="18" charset="0"/>
                <a:ea typeface="Cambria" panose="02040503050406030204" pitchFamily="18" charset="0"/>
              </a:rPr>
              <a:t>Bayesian Lasso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F1047D-3F17-EF0A-893D-42C5F88B72AA}"/>
                  </a:ext>
                </a:extLst>
              </p:cNvPr>
              <p:cNvSpPr>
                <a:spLocks noGrp="1"/>
              </p:cNvSpPr>
              <p:nvPr>
                <p:ph idx="1"/>
              </p:nvPr>
            </p:nvSpPr>
            <p:spPr/>
            <p:txBody>
              <a:bodyPr/>
              <a:lstStyle/>
              <a:p>
                <a:pPr marL="285750" indent="-285750" algn="ctr">
                  <a:buFont typeface="Wingdings" panose="05000000000000000000" pitchFamily="2" charset="2"/>
                  <a:buChar char="Ø"/>
                </a:pPr>
                <a:r>
                  <a:rPr lang="en-US" sz="2000" b="1" dirty="0">
                    <a:latin typeface="Cambria" panose="02040503050406030204" pitchFamily="18" charset="0"/>
                    <a:ea typeface="Cambria" panose="02040503050406030204" pitchFamily="18" charset="0"/>
                    <a:cs typeface="Microsoft Sans Serif" panose="020B0604020202020204" pitchFamily="34" charset="0"/>
                  </a:rPr>
                  <a:t>Lasso estimate </a:t>
                </a:r>
                <a:r>
                  <a:rPr lang="en-US" sz="2000" dirty="0">
                    <a:latin typeface="Cambria" panose="02040503050406030204" pitchFamily="18" charset="0"/>
                    <a:ea typeface="Cambria" panose="02040503050406030204" pitchFamily="18" charset="0"/>
                    <a:cs typeface="Microsoft Sans Serif" panose="020B0604020202020204" pitchFamily="34" charset="0"/>
                  </a:rPr>
                  <a:t>= </a:t>
                </a:r>
                <a:r>
                  <a:rPr lang="en-US" sz="2000" b="1" dirty="0">
                    <a:latin typeface="Cambria" panose="02040503050406030204" pitchFamily="18" charset="0"/>
                    <a:ea typeface="Cambria" panose="02040503050406030204" pitchFamily="18" charset="0"/>
                    <a:cs typeface="Microsoft Sans Serif" panose="020B0604020202020204" pitchFamily="34" charset="0"/>
                  </a:rPr>
                  <a:t>Bayesian posterior mode estimate</a:t>
                </a:r>
                <a:r>
                  <a:rPr lang="en-US" sz="2000" dirty="0">
                    <a:latin typeface="Cambria" panose="02040503050406030204" pitchFamily="18" charset="0"/>
                    <a:ea typeface="Cambria" panose="02040503050406030204" pitchFamily="18" charset="0"/>
                    <a:cs typeface="Microsoft Sans Serif" panose="020B0604020202020204" pitchFamily="34" charset="0"/>
                  </a:rPr>
                  <a:t> when</a:t>
                </a:r>
                <a:endParaRPr lang="en-US" sz="2000" b="1" dirty="0">
                  <a:latin typeface="Cambria" panose="02040503050406030204" pitchFamily="18" charset="0"/>
                  <a:ea typeface="Cambria" panose="02040503050406030204" pitchFamily="18" charset="0"/>
                  <a:cs typeface="Microsoft Sans Serif" panose="020B0604020202020204" pitchFamily="34" charset="0"/>
                </a:endParaRPr>
              </a:p>
              <a:p>
                <a:pPr algn="ctr"/>
                <a14:m>
                  <m:oMath xmlns:m="http://schemas.openxmlformats.org/officeDocument/2006/math">
                    <m:r>
                      <a:rPr lang="en-US" sz="2000" b="1" i="1">
                        <a:latin typeface="Cambria Math" panose="02040503050406030204" pitchFamily="18" charset="0"/>
                      </a:rPr>
                      <m:t>𝜷</m:t>
                    </m:r>
                    <m:r>
                      <a:rPr lang="en-US" sz="2000" b="1" i="1">
                        <a:latin typeface="Cambria Math" panose="02040503050406030204" pitchFamily="18" charset="0"/>
                      </a:rPr>
                      <m:t> ~ </m:t>
                    </m:r>
                  </m:oMath>
                </a14:m>
                <a:r>
                  <a:rPr lang="en-US" sz="2000" b="1" dirty="0">
                    <a:latin typeface="Cambria" panose="02040503050406030204" pitchFamily="18" charset="0"/>
                    <a:ea typeface="Cambria" panose="02040503050406030204" pitchFamily="18" charset="0"/>
                    <a:cs typeface="Microsoft Sans Serif" panose="020B0604020202020204" pitchFamily="34" charset="0"/>
                  </a:rPr>
                  <a:t>Laplace (i.e., Double-Exponential) priors</a:t>
                </a:r>
                <a:r>
                  <a:rPr lang="en-US" sz="2000" dirty="0">
                    <a:latin typeface="Cambria" panose="02040503050406030204" pitchFamily="18" charset="0"/>
                    <a:ea typeface="Cambria" panose="02040503050406030204" pitchFamily="18" charset="0"/>
                    <a:cs typeface="Microsoft Sans Serif" panose="020B0604020202020204" pitchFamily="34" charset="0"/>
                  </a:rPr>
                  <a:t>. </a:t>
                </a:r>
              </a:p>
              <a:p>
                <a:pPr algn="ctr"/>
                <a:endParaRPr lang="en-US" sz="2000" b="0" dirty="0">
                  <a:latin typeface="Cambria" panose="02040503050406030204" pitchFamily="18" charset="0"/>
                  <a:ea typeface="Cambria" panose="02040503050406030204" pitchFamily="18" charset="0"/>
                  <a:cs typeface="Microsoft Sans Serif" panose="020B0604020202020204" pitchFamily="34" charset="0"/>
                </a:endParaRPr>
              </a:p>
              <a:p>
                <a:pPr marL="285750" indent="-285750" algn="ctr">
                  <a:buFont typeface="Wingdings" panose="05000000000000000000" pitchFamily="2" charset="2"/>
                  <a:buChar char="Ø"/>
                </a:pPr>
                <a:r>
                  <a:rPr lang="en-US" sz="2000" b="1" dirty="0">
                    <a:latin typeface="Cambria" panose="02040503050406030204" pitchFamily="18" charset="0"/>
                    <a:ea typeface="Cambria" panose="02040503050406030204" pitchFamily="18" charset="0"/>
                    <a:cs typeface="Microsoft Sans Serif" panose="020B0604020202020204" pitchFamily="34" charset="0"/>
                  </a:rPr>
                  <a:t>Bayesian Lasso (Park and Casella, 2008) </a:t>
                </a:r>
              </a:p>
              <a:p>
                <a:pPr algn="ctr"/>
                <a14:m>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𝛽</m:t>
                        </m:r>
                      </m:e>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𝜎</m:t>
                            </m:r>
                          </m:e>
                          <m:sup>
                            <m:r>
                              <a:rPr lang="en-US" sz="2000" b="0" i="1" smtClean="0">
                                <a:latin typeface="Cambria Math" panose="02040503050406030204" pitchFamily="18" charset="0"/>
                              </a:rPr>
                              <m:t>2</m:t>
                            </m:r>
                          </m:sup>
                        </m:sSup>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𝜆</m:t>
                        </m:r>
                      </m:num>
                      <m:den>
                        <m:r>
                          <a:rPr lang="en-US" sz="2000" b="0" i="1" smtClean="0">
                            <a:latin typeface="Cambria Math" panose="02040503050406030204" pitchFamily="18" charset="0"/>
                          </a:rPr>
                          <m:t>2</m:t>
                        </m:r>
                        <m:rad>
                          <m:radPr>
                            <m:degHide m:val="on"/>
                            <m:ctrlPr>
                              <a:rPr lang="en-US" sz="2000" b="0" i="1" smtClean="0">
                                <a:latin typeface="Cambria Math" panose="02040503050406030204" pitchFamily="18" charset="0"/>
                              </a:rPr>
                            </m:ctrlPr>
                          </m:radPr>
                          <m:deg/>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𝜎</m:t>
                                </m:r>
                              </m:e>
                              <m:sup>
                                <m:r>
                                  <a:rPr lang="en-US" sz="2000" b="0" i="1" smtClean="0">
                                    <a:latin typeface="Cambria Math" panose="02040503050406030204" pitchFamily="18" charset="0"/>
                                  </a:rPr>
                                  <m:t>2</m:t>
                                </m:r>
                              </m:sup>
                            </m:sSup>
                          </m:e>
                        </m:rad>
                      </m:den>
                    </m:f>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𝜆</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𝛽</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m:t>
                            </m:r>
                          </m:num>
                          <m:den>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𝜎</m:t>
                                </m:r>
                              </m:e>
                              <m:sup>
                                <m:r>
                                  <a:rPr lang="en-US" sz="2000" b="0" i="1" smtClean="0">
                                    <a:latin typeface="Cambria Math" panose="02040503050406030204" pitchFamily="18" charset="0"/>
                                  </a:rPr>
                                  <m:t>2</m:t>
                                </m:r>
                              </m:sup>
                            </m:sSup>
                          </m:den>
                        </m:f>
                      </m:sup>
                    </m:sSup>
                  </m:oMath>
                </a14:m>
                <a:endParaRPr lang="en-US" sz="2000" dirty="0">
                  <a:latin typeface="Cambria" panose="02040503050406030204" pitchFamily="18" charset="0"/>
                  <a:ea typeface="Cambria" panose="02040503050406030204" pitchFamily="18" charset="0"/>
                  <a:cs typeface="Microsoft Sans Serif" panose="020B0604020202020204" pitchFamily="34" charset="0"/>
                </a:endParaRPr>
              </a:p>
              <a:p>
                <a:pPr marL="285750" indent="-285750" algn="ctr">
                  <a:buFont typeface="Wingdings" panose="05000000000000000000" pitchFamily="2" charset="2"/>
                  <a:buChar char="Ø"/>
                </a:pPr>
                <a:r>
                  <a:rPr lang="en-US" sz="2000" b="1" dirty="0">
                    <a:latin typeface="Cambria" panose="02040503050406030204" pitchFamily="18" charset="0"/>
                    <a:ea typeface="Cambria" panose="02040503050406030204" pitchFamily="18" charset="0"/>
                    <a:cs typeface="Microsoft Sans Serif" panose="020B0604020202020204" pitchFamily="34" charset="0"/>
                  </a:rPr>
                  <a:t>Shrinkage Priors i.e. Priors that keep large coefficients large, and shrinks small coefficients further, </a:t>
                </a:r>
                <a:r>
                  <a:rPr lang="en-US" sz="2000" dirty="0">
                    <a:latin typeface="Cambria" panose="02040503050406030204" pitchFamily="18" charset="0"/>
                    <a:ea typeface="Cambria" panose="02040503050406030204" pitchFamily="18" charset="0"/>
                    <a:cs typeface="Microsoft Sans Serif" panose="020B0604020202020204" pitchFamily="34" charset="0"/>
                  </a:rPr>
                  <a:t>act similarly as the penalty term in Lasso. </a:t>
                </a:r>
              </a:p>
              <a:p>
                <a:pPr marL="0" indent="0">
                  <a:buNone/>
                </a:pPr>
                <a:endParaRPr lang="en-US" dirty="0">
                  <a:latin typeface="Cambria" panose="02040503050406030204" pitchFamily="18" charset="0"/>
                  <a:ea typeface="Cambria" panose="02040503050406030204" pitchFamily="18" charset="0"/>
                </a:endParaRPr>
              </a:p>
            </p:txBody>
          </p:sp>
        </mc:Choice>
        <mc:Fallback xmlns="">
          <p:sp>
            <p:nvSpPr>
              <p:cNvPr id="3" name="Content Placeholder 2">
                <a:extLst>
                  <a:ext uri="{FF2B5EF4-FFF2-40B4-BE49-F238E27FC236}">
                    <a16:creationId xmlns:a16="http://schemas.microsoft.com/office/drawing/2014/main" id="{B9F1047D-3F17-EF0A-893D-42C5F88B72AA}"/>
                  </a:ext>
                </a:extLst>
              </p:cNvPr>
              <p:cNvSpPr>
                <a:spLocks noGrp="1" noRot="1" noChangeAspect="1" noMove="1" noResize="1" noEditPoints="1" noAdjustHandles="1" noChangeArrowheads="1" noChangeShapeType="1" noTextEdit="1"/>
              </p:cNvSpPr>
              <p:nvPr>
                <p:ph idx="1"/>
              </p:nvPr>
            </p:nvSpPr>
            <p:spPr>
              <a:blipFill>
                <a:blip r:embed="rId3"/>
                <a:stretch>
                  <a:fillRect t="-872" r="-817"/>
                </a:stretch>
              </a:blipFill>
            </p:spPr>
            <p:txBody>
              <a:bodyPr/>
              <a:lstStyle/>
              <a:p>
                <a:r>
                  <a:rPr lang="en-US">
                    <a:noFill/>
                  </a:rPr>
                  <a:t> </a:t>
                </a:r>
              </a:p>
            </p:txBody>
          </p:sp>
        </mc:Fallback>
      </mc:AlternateContent>
    </p:spTree>
    <p:extLst>
      <p:ext uri="{BB962C8B-B14F-4D97-AF65-F5344CB8AC3E}">
        <p14:creationId xmlns:p14="http://schemas.microsoft.com/office/powerpoint/2010/main" val="3926817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8" name="Freeform 7">
            <a:extLst>
              <a:ext uri="{FF2B5EF4-FFF2-40B4-BE49-F238E27FC236}">
                <a16:creationId xmlns:a16="http://schemas.microsoft.com/office/drawing/2014/main" id="{0A01F2A2-AEDD-47DC-AFB5-B97CEB9A5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002E253-8E1E-3F6D-E79F-442BD13A56FE}"/>
              </a:ext>
            </a:extLst>
          </p:cNvPr>
          <p:cNvSpPr>
            <a:spLocks noGrp="1"/>
          </p:cNvSpPr>
          <p:nvPr>
            <p:ph type="title"/>
          </p:nvPr>
        </p:nvSpPr>
        <p:spPr>
          <a:xfrm>
            <a:off x="648930" y="629267"/>
            <a:ext cx="9252154" cy="1016654"/>
          </a:xfrm>
        </p:spPr>
        <p:txBody>
          <a:bodyPr>
            <a:normAutofit/>
          </a:bodyPr>
          <a:lstStyle/>
          <a:p>
            <a:r>
              <a:rPr lang="en-US" b="1" dirty="0">
                <a:latin typeface="Cambria" panose="02040503050406030204" pitchFamily="18" charset="0"/>
                <a:ea typeface="Cambria" panose="02040503050406030204" pitchFamily="18" charset="0"/>
              </a:rPr>
              <a:t>Spike and Slab Prior</a:t>
            </a:r>
            <a:endParaRPr lang="en-US" b="1">
              <a:latin typeface="Cambria" panose="02040503050406030204" pitchFamily="18" charset="0"/>
              <a:ea typeface="Cambria" panose="02040503050406030204" pitchFamily="18" charset="0"/>
            </a:endParaRPr>
          </a:p>
        </p:txBody>
      </p:sp>
      <p:sp>
        <p:nvSpPr>
          <p:cNvPr id="20" name="Rectangle 19">
            <a:extLst>
              <a:ext uri="{FF2B5EF4-FFF2-40B4-BE49-F238E27FC236}">
                <a16:creationId xmlns:a16="http://schemas.microsoft.com/office/drawing/2014/main" id="{DB5AF5F3-AD0A-4EFA-854A-47C780F2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5">
            <a:extLst>
              <a:ext uri="{FF2B5EF4-FFF2-40B4-BE49-F238E27FC236}">
                <a16:creationId xmlns:a16="http://schemas.microsoft.com/office/drawing/2014/main" id="{1E3D6D6C-E192-4135-B1DB-17C71EEBC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F24FC7-24C0-BE49-CD27-D07F9A981545}"/>
                  </a:ext>
                </a:extLst>
              </p:cNvPr>
              <p:cNvSpPr>
                <a:spLocks noGrp="1"/>
              </p:cNvSpPr>
              <p:nvPr>
                <p:ph idx="1"/>
              </p:nvPr>
            </p:nvSpPr>
            <p:spPr>
              <a:xfrm>
                <a:off x="648931" y="2548281"/>
                <a:ext cx="5122606" cy="3658689"/>
              </a:xfrm>
            </p:spPr>
            <p:txBody>
              <a:bodyPr>
                <a:normAutofit/>
              </a:bodyPr>
              <a:lstStyle/>
              <a:p>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𝑧</m:t>
                        </m:r>
                      </m:e>
                      <m:sub>
                        <m:r>
                          <a:rPr lang="en-US" i="1">
                            <a:solidFill>
                              <a:schemeClr val="bg1"/>
                            </a:solidFill>
                            <a:latin typeface="Cambria Math" panose="02040503050406030204" pitchFamily="18" charset="0"/>
                          </a:rPr>
                          <m:t>𝑗</m:t>
                        </m:r>
                      </m:sub>
                    </m:sSub>
                    <m:r>
                      <a:rPr lang="en-US" i="1">
                        <a:solidFill>
                          <a:schemeClr val="bg1"/>
                        </a:solidFill>
                        <a:latin typeface="Cambria Math" panose="02040503050406030204" pitchFamily="18" charset="0"/>
                      </a:rPr>
                      <m:t>=1 </m:t>
                    </m:r>
                    <m:r>
                      <a:rPr lang="en-US" i="1">
                        <a:solidFill>
                          <a:schemeClr val="bg1"/>
                        </a:solidFill>
                        <a:latin typeface="Cambria Math" panose="02040503050406030204" pitchFamily="18" charset="0"/>
                      </a:rPr>
                      <m:t>𝑖𝑓</m:t>
                    </m:r>
                    <m:r>
                      <a:rPr lang="en-US" i="1">
                        <a:solidFill>
                          <a:schemeClr val="bg1"/>
                        </a:solidFill>
                        <a:latin typeface="Cambria Math" panose="02040503050406030204" pitchFamily="18" charset="0"/>
                      </a:rPr>
                      <m:t> </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𝑗</m:t>
                        </m:r>
                      </m:e>
                      <m:sup>
                        <m:r>
                          <a:rPr lang="en-US" i="1">
                            <a:solidFill>
                              <a:schemeClr val="bg1"/>
                            </a:solidFill>
                            <a:latin typeface="Cambria Math" panose="02040503050406030204" pitchFamily="18" charset="0"/>
                          </a:rPr>
                          <m:t>𝑡h</m:t>
                        </m:r>
                      </m:sup>
                    </m:sSup>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𝑣𝑎𝑟𝑖𝑎𝑏𝑙𝑒</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𝑖𝑠</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𝑖𝑛𝑐𝑙𝑢𝑑𝑒𝑑</m:t>
                    </m:r>
                  </m:oMath>
                </a14:m>
                <a:endParaRPr lang="en-US">
                  <a:solidFill>
                    <a:schemeClr val="bg1"/>
                  </a:solidFill>
                  <a:latin typeface="Cambria" panose="02040503050406030204" pitchFamily="18" charset="0"/>
                  <a:ea typeface="Cambria" panose="02040503050406030204" pitchFamily="18" charset="0"/>
                  <a:cs typeface="Microsoft Sans Serif" panose="020B0604020202020204" pitchFamily="34" charset="0"/>
                </a:endParaRPr>
              </a:p>
              <a:p>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𝑧</m:t>
                        </m:r>
                      </m:e>
                      <m:sub>
                        <m:r>
                          <a:rPr lang="en-US" i="1">
                            <a:solidFill>
                              <a:schemeClr val="bg1"/>
                            </a:solidFill>
                            <a:latin typeface="Cambria Math" panose="02040503050406030204" pitchFamily="18" charset="0"/>
                          </a:rPr>
                          <m:t>𝑗</m:t>
                        </m:r>
                      </m:sub>
                    </m:sSub>
                    <m:r>
                      <a:rPr lang="en-US" i="1">
                        <a:solidFill>
                          <a:schemeClr val="bg1"/>
                        </a:solidFill>
                        <a:latin typeface="Cambria Math" panose="02040503050406030204" pitchFamily="18" charset="0"/>
                      </a:rPr>
                      <m:t>=0 </m:t>
                    </m:r>
                    <m:r>
                      <a:rPr lang="en-US" i="1">
                        <a:solidFill>
                          <a:schemeClr val="bg1"/>
                        </a:solidFill>
                        <a:latin typeface="Cambria Math" panose="02040503050406030204" pitchFamily="18" charset="0"/>
                      </a:rPr>
                      <m:t>𝑖𝑓</m:t>
                    </m:r>
                    <m:r>
                      <a:rPr lang="en-US" i="1">
                        <a:solidFill>
                          <a:schemeClr val="bg1"/>
                        </a:solidFill>
                        <a:latin typeface="Cambria Math" panose="02040503050406030204" pitchFamily="18" charset="0"/>
                      </a:rPr>
                      <m:t> </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𝑗</m:t>
                        </m:r>
                      </m:e>
                      <m:sup>
                        <m:r>
                          <a:rPr lang="en-US" i="1">
                            <a:solidFill>
                              <a:schemeClr val="bg1"/>
                            </a:solidFill>
                            <a:latin typeface="Cambria Math" panose="02040503050406030204" pitchFamily="18" charset="0"/>
                          </a:rPr>
                          <m:t>𝑡h</m:t>
                        </m:r>
                      </m:sup>
                    </m:sSup>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𝑣𝑎𝑟𝑖𝑎𝑏𝑙𝑒</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𝑖𝑠</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𝑒𝑥𝑐𝑙𝑢𝑑𝑒𝑑</m:t>
                    </m:r>
                  </m:oMath>
                </a14:m>
                <a:endParaRPr lang="en-US">
                  <a:solidFill>
                    <a:schemeClr val="bg1"/>
                  </a:solidFill>
                  <a:latin typeface="Cambria" panose="02040503050406030204" pitchFamily="18" charset="0"/>
                  <a:ea typeface="Cambria" panose="02040503050406030204" pitchFamily="18" charset="0"/>
                  <a:cs typeface="Microsoft Sans Serif" panose="020B0604020202020204" pitchFamily="34" charset="0"/>
                </a:endParaRPr>
              </a:p>
              <a:p>
                <a14:m>
                  <m:oMath xmlns:m="http://schemas.openxmlformats.org/officeDocument/2006/math">
                    <m:r>
                      <a:rPr lang="en-US" i="1">
                        <a:solidFill>
                          <a:schemeClr val="bg1"/>
                        </a:solidFill>
                        <a:latin typeface="Cambria Math" panose="02040503050406030204" pitchFamily="18" charset="0"/>
                      </a:rPr>
                      <m:t>𝑓</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𝛽</m:t>
                            </m:r>
                          </m:e>
                          <m:sub>
                            <m:r>
                              <a:rPr lang="en-US" i="1">
                                <a:solidFill>
                                  <a:schemeClr val="bg1"/>
                                </a:solidFill>
                                <a:latin typeface="Cambria Math" panose="02040503050406030204" pitchFamily="18" charset="0"/>
                              </a:rPr>
                              <m:t>𝑗</m:t>
                            </m:r>
                          </m:sub>
                        </m:sSub>
                      </m:e>
                    </m:d>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𝑧</m:t>
                        </m:r>
                      </m:e>
                      <m:sub>
                        <m:r>
                          <a:rPr lang="en-US" i="1">
                            <a:solidFill>
                              <a:schemeClr val="bg1"/>
                            </a:solidFill>
                            <a:latin typeface="Cambria Math" panose="02040503050406030204" pitchFamily="18" charset="0"/>
                          </a:rPr>
                          <m:t>𝑗</m:t>
                        </m:r>
                      </m:sub>
                    </m:sSub>
                    <m:r>
                      <a:rPr lang="en-US" i="1">
                        <a:solidFill>
                          <a:schemeClr val="bg1"/>
                        </a:solidFill>
                        <a:latin typeface="Cambria Math" panose="02040503050406030204" pitchFamily="18" charset="0"/>
                      </a:rPr>
                      <m:t>𝑁</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𝛽</m:t>
                            </m:r>
                          </m:e>
                          <m:sub>
                            <m:r>
                              <a:rPr lang="en-US" i="1">
                                <a:solidFill>
                                  <a:schemeClr val="bg1"/>
                                </a:solidFill>
                                <a:latin typeface="Cambria Math" panose="02040503050406030204" pitchFamily="18" charset="0"/>
                              </a:rPr>
                              <m:t>𝑗</m:t>
                            </m:r>
                          </m:sub>
                        </m:sSub>
                      </m:e>
                      <m:e>
                        <m:r>
                          <a:rPr lang="en-US" i="1">
                            <a:solidFill>
                              <a:schemeClr val="bg1"/>
                            </a:solidFill>
                            <a:latin typeface="Cambria Math" panose="02040503050406030204" pitchFamily="18" charset="0"/>
                          </a:rPr>
                          <m:t>0,</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𝜎</m:t>
                            </m:r>
                          </m:e>
                          <m: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𝛽</m:t>
                                </m:r>
                              </m:e>
                              <m:sub>
                                <m:r>
                                  <a:rPr lang="en-US" i="1">
                                    <a:solidFill>
                                      <a:schemeClr val="bg1"/>
                                    </a:solidFill>
                                    <a:latin typeface="Cambria Math" panose="02040503050406030204" pitchFamily="18" charset="0"/>
                                  </a:rPr>
                                  <m:t>𝑗</m:t>
                                </m:r>
                              </m:sub>
                            </m:sSub>
                          </m:sub>
                          <m:sup>
                            <m:r>
                              <a:rPr lang="en-US" i="1">
                                <a:solidFill>
                                  <a:schemeClr val="bg1"/>
                                </a:solidFill>
                                <a:latin typeface="Cambria Math" panose="02040503050406030204" pitchFamily="18" charset="0"/>
                              </a:rPr>
                              <m:t>2</m:t>
                            </m:r>
                          </m:sup>
                        </m:sSubSup>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𝑧</m:t>
                            </m:r>
                          </m:e>
                          <m:sub>
                            <m:r>
                              <a:rPr lang="en-US" i="1">
                                <a:solidFill>
                                  <a:schemeClr val="bg1"/>
                                </a:solidFill>
                                <a:latin typeface="Cambria Math" panose="02040503050406030204" pitchFamily="18" charset="0"/>
                              </a:rPr>
                              <m:t>𝑗</m:t>
                            </m:r>
                          </m:sub>
                        </m:sSub>
                      </m:e>
                    </m:d>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𝛿</m:t>
                        </m:r>
                      </m:e>
                      <m:sub>
                        <m:r>
                          <m:rPr>
                            <m:lit/>
                          </m:rPr>
                          <a:rPr lang="en-US" i="1">
                            <a:solidFill>
                              <a:schemeClr val="bg1"/>
                            </a:solidFill>
                            <a:latin typeface="Cambria Math" panose="02040503050406030204" pitchFamily="18" charset="0"/>
                          </a:rPr>
                          <m:t> </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𝛽</m:t>
                            </m:r>
                          </m:e>
                          <m:sub>
                            <m:r>
                              <a:rPr lang="en-US" i="1">
                                <a:solidFill>
                                  <a:schemeClr val="bg1"/>
                                </a:solidFill>
                                <a:latin typeface="Cambria Math" panose="02040503050406030204" pitchFamily="18" charset="0"/>
                              </a:rPr>
                              <m:t>𝑗</m:t>
                            </m:r>
                          </m:sub>
                        </m:sSub>
                        <m:r>
                          <a:rPr lang="en-US" i="1">
                            <a:solidFill>
                              <a:schemeClr val="bg1"/>
                            </a:solidFill>
                            <a:latin typeface="Cambria Math" panose="02040503050406030204" pitchFamily="18" charset="0"/>
                          </a:rPr>
                          <m:t>=0</m:t>
                        </m:r>
                      </m:sub>
                    </m:sSub>
                  </m:oMath>
                </a14:m>
                <a:endParaRPr lang="en-US" b="0">
                  <a:solidFill>
                    <a:schemeClr val="bg1"/>
                  </a:solidFill>
                  <a:latin typeface="Cambria" panose="02040503050406030204" pitchFamily="18" charset="0"/>
                  <a:ea typeface="Cambria" panose="02040503050406030204" pitchFamily="18" charset="0"/>
                  <a:cs typeface="Microsoft Sans Serif" panose="020B0604020202020204" pitchFamily="34" charset="0"/>
                </a:endParaRPr>
              </a:p>
              <a:p>
                <a:pPr marL="342900" indent="-342900">
                  <a:buFont typeface="Wingdings" panose="05000000000000000000" pitchFamily="2" charset="2"/>
                  <a:buChar char="Ø"/>
                </a:pPr>
                <a:r>
                  <a:rPr lang="en-US">
                    <a:solidFill>
                      <a:schemeClr val="bg1"/>
                    </a:solidFill>
                    <a:latin typeface="Cambria" panose="02040503050406030204" pitchFamily="18" charset="0"/>
                    <a:ea typeface="Cambria" panose="02040503050406030204" pitchFamily="18" charset="0"/>
                    <a:cs typeface="Microsoft Sans Serif" panose="020B0604020202020204" pitchFamily="34" charset="0"/>
                  </a:rPr>
                  <a:t>mixture prior distribution for the regression coefficient: </a:t>
                </a:r>
              </a:p>
              <a:p>
                <a:pPr marL="342900" indent="-342900">
                  <a:buFont typeface="Arial" panose="020B0604020202020204" pitchFamily="34" charset="0"/>
                  <a:buChar char="•"/>
                </a:pPr>
                <a:r>
                  <a:rPr lang="en-US">
                    <a:solidFill>
                      <a:schemeClr val="bg1"/>
                    </a:solidFill>
                    <a:latin typeface="Cambria" panose="02040503050406030204" pitchFamily="18" charset="0"/>
                    <a:ea typeface="Cambria" panose="02040503050406030204" pitchFamily="18" charset="0"/>
                    <a:cs typeface="Microsoft Sans Serif" panose="020B0604020202020204" pitchFamily="34" charset="0"/>
                  </a:rPr>
                  <a:t>a zero component </a:t>
                </a:r>
                <a:r>
                  <a:rPr lang="en-US" b="1">
                    <a:solidFill>
                      <a:schemeClr val="bg1"/>
                    </a:solidFill>
                    <a:latin typeface="Cambria" panose="02040503050406030204" pitchFamily="18" charset="0"/>
                    <a:ea typeface="Cambria" panose="02040503050406030204" pitchFamily="18" charset="0"/>
                    <a:cs typeface="Microsoft Sans Serif" panose="020B0604020202020204" pitchFamily="34" charset="0"/>
                  </a:rPr>
                  <a:t>(spike) </a:t>
                </a:r>
              </a:p>
              <a:p>
                <a:pPr marL="342900" indent="-342900">
                  <a:buFont typeface="Arial" panose="020B0604020202020204" pitchFamily="34" charset="0"/>
                  <a:buChar char="•"/>
                </a:pPr>
                <a:r>
                  <a:rPr lang="en-US">
                    <a:solidFill>
                      <a:schemeClr val="bg1"/>
                    </a:solidFill>
                    <a:latin typeface="Cambria" panose="02040503050406030204" pitchFamily="18" charset="0"/>
                    <a:ea typeface="Cambria" panose="02040503050406030204" pitchFamily="18" charset="0"/>
                    <a:cs typeface="Microsoft Sans Serif" panose="020B0604020202020204" pitchFamily="34" charset="0"/>
                  </a:rPr>
                  <a:t>disperse component </a:t>
                </a:r>
                <a:r>
                  <a:rPr lang="en-US" b="1">
                    <a:solidFill>
                      <a:schemeClr val="bg1"/>
                    </a:solidFill>
                    <a:latin typeface="Cambria" panose="02040503050406030204" pitchFamily="18" charset="0"/>
                    <a:ea typeface="Cambria" panose="02040503050406030204" pitchFamily="18" charset="0"/>
                    <a:cs typeface="Microsoft Sans Serif" panose="020B0604020202020204" pitchFamily="34" charset="0"/>
                  </a:rPr>
                  <a:t>(slab)</a:t>
                </a:r>
                <a:endParaRPr lang="en-US">
                  <a:solidFill>
                    <a:schemeClr val="bg1"/>
                  </a:solidFill>
                  <a:latin typeface="Cambria" panose="02040503050406030204" pitchFamily="18" charset="0"/>
                  <a:ea typeface="Cambria" panose="02040503050406030204" pitchFamily="18" charset="0"/>
                  <a:cs typeface="Microsoft Sans Serif" panose="020B0604020202020204" pitchFamily="34" charset="0"/>
                </a:endParaRPr>
              </a:p>
              <a:p>
                <a:r>
                  <a:rPr lang="en-US" b="1">
                    <a:solidFill>
                      <a:schemeClr val="bg1"/>
                    </a:solidFill>
                    <a:latin typeface="Cambria" panose="02040503050406030204" pitchFamily="18" charset="0"/>
                    <a:ea typeface="Cambria" panose="02040503050406030204" pitchFamily="18" charset="0"/>
                    <a:cs typeface="Microsoft Sans Serif" panose="020B0604020202020204" pitchFamily="34" charset="0"/>
                  </a:rPr>
                  <a:t>      Mitchell &amp; Beauchamp (1988)</a:t>
                </a:r>
                <a:endParaRPr lang="en-US">
                  <a:solidFill>
                    <a:schemeClr val="bg1"/>
                  </a:solidFill>
                  <a:latin typeface="Cambria" panose="02040503050406030204" pitchFamily="18" charset="0"/>
                  <a:ea typeface="Cambria" panose="02040503050406030204" pitchFamily="18" charset="0"/>
                  <a:cs typeface="Microsoft Sans Serif" panose="020B0604020202020204" pitchFamily="34" charset="0"/>
                </a:endParaRPr>
              </a:p>
              <a:p>
                <a:endParaRPr lang="en-US">
                  <a:solidFill>
                    <a:schemeClr val="bg1"/>
                  </a:solidFill>
                  <a:latin typeface="Cambria" panose="02040503050406030204" pitchFamily="18" charset="0"/>
                  <a:ea typeface="Cambria" panose="02040503050406030204" pitchFamily="18" charset="0"/>
                </a:endParaRPr>
              </a:p>
            </p:txBody>
          </p:sp>
        </mc:Choice>
        <mc:Fallback xmlns="">
          <p:sp>
            <p:nvSpPr>
              <p:cNvPr id="3" name="Content Placeholder 2">
                <a:extLst>
                  <a:ext uri="{FF2B5EF4-FFF2-40B4-BE49-F238E27FC236}">
                    <a16:creationId xmlns:a16="http://schemas.microsoft.com/office/drawing/2014/main" id="{CFF24FC7-24C0-BE49-CD27-D07F9A981545}"/>
                  </a:ext>
                </a:extLst>
              </p:cNvPr>
              <p:cNvSpPr>
                <a:spLocks noGrp="1" noRot="1" noChangeAspect="1" noMove="1" noResize="1" noEditPoints="1" noAdjustHandles="1" noChangeArrowheads="1" noChangeShapeType="1" noTextEdit="1"/>
              </p:cNvSpPr>
              <p:nvPr>
                <p:ph idx="1"/>
              </p:nvPr>
            </p:nvSpPr>
            <p:spPr>
              <a:xfrm>
                <a:off x="648931" y="2548281"/>
                <a:ext cx="5122606" cy="3658689"/>
              </a:xfrm>
              <a:blipFill>
                <a:blip r:embed="rId4"/>
                <a:stretch>
                  <a:fillRect l="-476"/>
                </a:stretch>
              </a:blipFill>
            </p:spPr>
            <p:txBody>
              <a:bodyPr/>
              <a:lstStyle/>
              <a:p>
                <a:r>
                  <a:rPr lang="en-US">
                    <a:noFill/>
                  </a:rPr>
                  <a:t> </a:t>
                </a:r>
              </a:p>
            </p:txBody>
          </p:sp>
        </mc:Fallback>
      </mc:AlternateContent>
      <p:pic>
        <p:nvPicPr>
          <p:cNvPr id="6" name="Picture 5" descr="Diagram&#10;&#10;Description automatically generated">
            <a:extLst>
              <a:ext uri="{FF2B5EF4-FFF2-40B4-BE49-F238E27FC236}">
                <a16:creationId xmlns:a16="http://schemas.microsoft.com/office/drawing/2014/main" id="{39C9691D-55B3-ED85-98CE-E59705EBF554}"/>
              </a:ext>
            </a:extLst>
          </p:cNvPr>
          <p:cNvPicPr>
            <a:picLocks noChangeAspect="1"/>
          </p:cNvPicPr>
          <p:nvPr/>
        </p:nvPicPr>
        <p:blipFill>
          <a:blip r:embed="rId5"/>
          <a:stretch>
            <a:fillRect/>
          </a:stretch>
        </p:blipFill>
        <p:spPr>
          <a:xfrm>
            <a:off x="6091916" y="3425594"/>
            <a:ext cx="5451627" cy="1907392"/>
          </a:xfrm>
          <a:prstGeom prst="rect">
            <a:avLst/>
          </a:prstGeom>
          <a:effectLst/>
        </p:spPr>
      </p:pic>
    </p:spTree>
    <p:extLst>
      <p:ext uri="{BB962C8B-B14F-4D97-AF65-F5344CB8AC3E}">
        <p14:creationId xmlns:p14="http://schemas.microsoft.com/office/powerpoint/2010/main" val="4023184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9" name="Freeform 7">
            <a:extLst>
              <a:ext uri="{FF2B5EF4-FFF2-40B4-BE49-F238E27FC236}">
                <a16:creationId xmlns:a16="http://schemas.microsoft.com/office/drawing/2014/main" id="{0A01F2A2-AEDD-47DC-AFB5-B97CEB9A5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D6816A5-F110-0D54-7E21-D9D882369C34}"/>
              </a:ext>
            </a:extLst>
          </p:cNvPr>
          <p:cNvSpPr>
            <a:spLocks noGrp="1"/>
          </p:cNvSpPr>
          <p:nvPr>
            <p:ph type="title"/>
          </p:nvPr>
        </p:nvSpPr>
        <p:spPr>
          <a:xfrm>
            <a:off x="648930" y="629267"/>
            <a:ext cx="9252154" cy="1016654"/>
          </a:xfrm>
        </p:spPr>
        <p:txBody>
          <a:bodyPr>
            <a:normAutofit/>
          </a:bodyPr>
          <a:lstStyle/>
          <a:p>
            <a:pPr algn="ctr"/>
            <a:r>
              <a:rPr lang="en-US" b="1" dirty="0">
                <a:latin typeface="Cambria" panose="02040503050406030204" pitchFamily="18" charset="0"/>
                <a:ea typeface="Cambria" panose="02040503050406030204" pitchFamily="18" charset="0"/>
                <a:cs typeface="Microsoft Sans Serif" panose="020B0604020202020204" pitchFamily="34" charset="0"/>
              </a:rPr>
              <a:t>Stochastic Search Variable Selection </a:t>
            </a:r>
            <a:endParaRPr lang="en-US" b="1" dirty="0">
              <a:latin typeface="Cambria" panose="02040503050406030204" pitchFamily="18" charset="0"/>
              <a:ea typeface="Cambria" panose="02040503050406030204" pitchFamily="18" charset="0"/>
            </a:endParaRPr>
          </a:p>
        </p:txBody>
      </p:sp>
      <p:sp>
        <p:nvSpPr>
          <p:cNvPr id="11" name="Rectangle 10">
            <a:extLst>
              <a:ext uri="{FF2B5EF4-FFF2-40B4-BE49-F238E27FC236}">
                <a16:creationId xmlns:a16="http://schemas.microsoft.com/office/drawing/2014/main" id="{DB5AF5F3-AD0A-4EFA-854A-47C780F2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1E3D6D6C-E192-4135-B1DB-17C71EEBC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508F45-3881-713A-C64E-8B56FDCE4C70}"/>
                  </a:ext>
                </a:extLst>
              </p:cNvPr>
              <p:cNvSpPr>
                <a:spLocks noGrp="1"/>
              </p:cNvSpPr>
              <p:nvPr>
                <p:ph idx="1"/>
              </p:nvPr>
            </p:nvSpPr>
            <p:spPr>
              <a:xfrm>
                <a:off x="648931" y="2548281"/>
                <a:ext cx="5122606" cy="3658689"/>
              </a:xfrm>
            </p:spPr>
            <p:txBody>
              <a:bodyPr>
                <a:normAutofit lnSpcReduction="10000"/>
              </a:bodyPr>
              <a:lstStyle/>
              <a:p>
                <a:pPr marL="285750" indent="-285750">
                  <a:buFont typeface="Wingdings" panose="05000000000000000000" pitchFamily="2" charset="2"/>
                  <a:buChar char="Ø"/>
                </a:pPr>
                <a:r>
                  <a:rPr lang="en-US" sz="2400" dirty="0">
                    <a:solidFill>
                      <a:schemeClr val="bg1"/>
                    </a:solidFill>
                    <a:latin typeface="Cambria" panose="02040503050406030204" pitchFamily="18" charset="0"/>
                    <a:ea typeface="Cambria" panose="02040503050406030204" pitchFamily="18" charset="0"/>
                    <a:cs typeface="Microsoft Sans Serif" panose="020B0604020202020204" pitchFamily="34" charset="0"/>
                  </a:rPr>
                  <a:t>Mixture of two normal distributions: </a:t>
                </a:r>
              </a:p>
              <a:p>
                <a14:m>
                  <m:oMath xmlns:m="http://schemas.openxmlformats.org/officeDocument/2006/math">
                    <m:r>
                      <a:rPr lang="en-US" sz="2400" i="1">
                        <a:solidFill>
                          <a:schemeClr val="bg1"/>
                        </a:solidFill>
                        <a:latin typeface="Cambria Math" panose="02040503050406030204" pitchFamily="18" charset="0"/>
                      </a:rPr>
                      <m:t>𝑓</m:t>
                    </m:r>
                    <m:d>
                      <m:dPr>
                        <m:ctrlPr>
                          <a:rPr lang="en-US" sz="2400" i="1">
                            <a:solidFill>
                              <a:schemeClr val="bg1"/>
                            </a:solidFill>
                            <a:latin typeface="Cambria Math" panose="02040503050406030204" pitchFamily="18" charset="0"/>
                          </a:rPr>
                        </m:ctrlPr>
                      </m:dPr>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𝛽</m:t>
                            </m:r>
                          </m:e>
                          <m:sub>
                            <m:r>
                              <a:rPr lang="en-US" sz="2400" i="1">
                                <a:solidFill>
                                  <a:schemeClr val="bg1"/>
                                </a:solidFill>
                                <a:latin typeface="Cambria Math" panose="02040503050406030204" pitchFamily="18" charset="0"/>
                              </a:rPr>
                              <m:t>𝑗</m:t>
                            </m:r>
                          </m:sub>
                        </m:sSub>
                      </m:e>
                    </m:d>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𝑧</m:t>
                        </m:r>
                      </m:e>
                      <m:sub>
                        <m:r>
                          <a:rPr lang="en-US" sz="2400" i="1">
                            <a:solidFill>
                              <a:schemeClr val="bg1"/>
                            </a:solidFill>
                            <a:latin typeface="Cambria Math" panose="02040503050406030204" pitchFamily="18" charset="0"/>
                          </a:rPr>
                          <m:t>𝑗</m:t>
                        </m:r>
                      </m:sub>
                    </m:sSub>
                    <m:r>
                      <a:rPr lang="en-US" sz="2400" i="1">
                        <a:solidFill>
                          <a:schemeClr val="bg1"/>
                        </a:solidFill>
                        <a:latin typeface="Cambria Math" panose="02040503050406030204" pitchFamily="18" charset="0"/>
                      </a:rPr>
                      <m:t>𝑁</m:t>
                    </m:r>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0,</m:t>
                        </m:r>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𝑐</m:t>
                            </m:r>
                          </m:e>
                          <m:sub>
                            <m:r>
                              <a:rPr lang="en-US" sz="2400" i="1">
                                <a:solidFill>
                                  <a:schemeClr val="bg1"/>
                                </a:solidFill>
                                <a:latin typeface="Cambria Math" panose="02040503050406030204" pitchFamily="18" charset="0"/>
                              </a:rPr>
                              <m:t>𝑗</m:t>
                            </m:r>
                          </m:sub>
                          <m:sup>
                            <m:r>
                              <a:rPr lang="en-US" sz="2400" i="1">
                                <a:solidFill>
                                  <a:schemeClr val="bg1"/>
                                </a:solidFill>
                                <a:latin typeface="Cambria Math" panose="02040503050406030204" pitchFamily="18" charset="0"/>
                              </a:rPr>
                              <m:t>2</m:t>
                            </m:r>
                          </m:sup>
                        </m:sSubSup>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𝜏</m:t>
                            </m:r>
                          </m:e>
                          <m:sub>
                            <m:r>
                              <a:rPr lang="en-US" sz="2400" i="1">
                                <a:solidFill>
                                  <a:schemeClr val="bg1"/>
                                </a:solidFill>
                                <a:latin typeface="Cambria Math" panose="02040503050406030204" pitchFamily="18" charset="0"/>
                              </a:rPr>
                              <m:t>𝑗</m:t>
                            </m:r>
                          </m:sub>
                          <m:sup>
                            <m:r>
                              <a:rPr lang="en-US" sz="2400" i="1">
                                <a:solidFill>
                                  <a:schemeClr val="bg1"/>
                                </a:solidFill>
                                <a:latin typeface="Cambria Math" panose="02040503050406030204" pitchFamily="18" charset="0"/>
                              </a:rPr>
                              <m:t>2</m:t>
                            </m:r>
                          </m:sup>
                        </m:sSubSup>
                      </m:e>
                    </m:d>
                    <m:r>
                      <a:rPr lang="en-US" sz="2400" i="1">
                        <a:solidFill>
                          <a:schemeClr val="bg1"/>
                        </a:solidFill>
                        <a:latin typeface="Cambria Math" panose="02040503050406030204" pitchFamily="18" charset="0"/>
                      </a:rPr>
                      <m:t>+</m:t>
                    </m:r>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1−</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𝑧</m:t>
                            </m:r>
                          </m:e>
                          <m:sub>
                            <m:r>
                              <a:rPr lang="en-US" sz="2400" i="1">
                                <a:solidFill>
                                  <a:schemeClr val="bg1"/>
                                </a:solidFill>
                                <a:latin typeface="Cambria Math" panose="02040503050406030204" pitchFamily="18" charset="0"/>
                              </a:rPr>
                              <m:t>𝑗</m:t>
                            </m:r>
                          </m:sub>
                        </m:sSub>
                      </m:e>
                    </m:d>
                    <m:r>
                      <a:rPr lang="en-US" sz="2400" i="1">
                        <a:solidFill>
                          <a:schemeClr val="bg1"/>
                        </a:solidFill>
                        <a:latin typeface="Cambria Math" panose="02040503050406030204" pitchFamily="18" charset="0"/>
                      </a:rPr>
                      <m:t>𝑁</m:t>
                    </m:r>
                    <m:d>
                      <m:dPr>
                        <m:ctrlPr>
                          <a:rPr lang="en-US" sz="2400" i="1">
                            <a:solidFill>
                              <a:schemeClr val="bg1"/>
                            </a:solidFill>
                            <a:latin typeface="Cambria Math" panose="02040503050406030204" pitchFamily="18" charset="0"/>
                          </a:rPr>
                        </m:ctrlPr>
                      </m:dPr>
                      <m:e>
                        <m:r>
                          <a:rPr lang="en-US" sz="2400" i="1">
                            <a:solidFill>
                              <a:schemeClr val="bg1"/>
                            </a:solidFill>
                            <a:latin typeface="Cambria Math" panose="02040503050406030204" pitchFamily="18" charset="0"/>
                          </a:rPr>
                          <m:t>0,</m:t>
                        </m:r>
                        <m:sSubSup>
                          <m:sSubSupPr>
                            <m:ctrlPr>
                              <a:rPr lang="en-US" sz="2400" i="1">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𝜏</m:t>
                            </m:r>
                          </m:e>
                          <m:sub>
                            <m:r>
                              <a:rPr lang="en-US" sz="2400" i="1">
                                <a:solidFill>
                                  <a:schemeClr val="bg1"/>
                                </a:solidFill>
                                <a:latin typeface="Cambria Math" panose="02040503050406030204" pitchFamily="18" charset="0"/>
                              </a:rPr>
                              <m:t>𝑗</m:t>
                            </m:r>
                          </m:sub>
                          <m:sup>
                            <m:r>
                              <a:rPr lang="en-US" sz="2400" i="1">
                                <a:solidFill>
                                  <a:schemeClr val="bg1"/>
                                </a:solidFill>
                                <a:latin typeface="Cambria Math" panose="02040503050406030204" pitchFamily="18" charset="0"/>
                              </a:rPr>
                              <m:t>2</m:t>
                            </m:r>
                          </m:sup>
                        </m:sSubSup>
                      </m:e>
                    </m:d>
                  </m:oMath>
                </a14:m>
                <a:endParaRPr lang="en-US" sz="2400" i="1" dirty="0">
                  <a:solidFill>
                    <a:schemeClr val="bg1"/>
                  </a:solidFill>
                  <a:latin typeface="Cambria" panose="02040503050406030204" pitchFamily="18" charset="0"/>
                  <a:ea typeface="Cambria" panose="02040503050406030204" pitchFamily="18" charset="0"/>
                  <a:cs typeface="Microsoft Sans Serif" panose="020B0604020202020204" pitchFamily="34" charset="0"/>
                </a:endParaRPr>
              </a:p>
              <a:p>
                <a14:m>
                  <m:oMath xmlns:m="http://schemas.openxmlformats.org/officeDocument/2006/math">
                    <m:r>
                      <a:rPr lang="en-US" sz="2400" i="1">
                        <a:solidFill>
                          <a:schemeClr val="bg1"/>
                        </a:solidFill>
                        <a:latin typeface="Cambria Math" panose="02040503050406030204" pitchFamily="18" charset="0"/>
                      </a:rPr>
                      <m:t>𝑝</m:t>
                    </m:r>
                    <m:d>
                      <m:dPr>
                        <m:ctrlPr>
                          <a:rPr lang="en-US" sz="2400" i="1">
                            <a:solidFill>
                              <a:schemeClr val="bg1"/>
                            </a:solidFill>
                            <a:latin typeface="Cambria Math" panose="02040503050406030204" pitchFamily="18" charset="0"/>
                          </a:rPr>
                        </m:ctrlPr>
                      </m:dPr>
                      <m:e>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𝑧</m:t>
                            </m:r>
                          </m:e>
                          <m:sub>
                            <m:r>
                              <a:rPr lang="en-US" sz="2400" i="1">
                                <a:solidFill>
                                  <a:schemeClr val="bg1"/>
                                </a:solidFill>
                                <a:latin typeface="Cambria Math" panose="02040503050406030204" pitchFamily="18" charset="0"/>
                              </a:rPr>
                              <m:t>𝑗</m:t>
                            </m:r>
                          </m:sub>
                        </m:sSub>
                        <m:r>
                          <a:rPr lang="en-US" sz="2400" i="1">
                            <a:solidFill>
                              <a:schemeClr val="bg1"/>
                            </a:solidFill>
                            <a:latin typeface="Cambria Math" panose="02040503050406030204" pitchFamily="18" charset="0"/>
                          </a:rPr>
                          <m:t>=1</m:t>
                        </m:r>
                      </m:e>
                    </m:d>
                    <m:r>
                      <a:rPr lang="en-US" sz="2400" i="1">
                        <a:solidFill>
                          <a:schemeClr val="bg1"/>
                        </a:solidFill>
                        <a:latin typeface="Cambria Math" panose="02040503050406030204" pitchFamily="18" charset="0"/>
                      </a:rPr>
                      <m:t>=1−</m:t>
                    </m:r>
                    <m:r>
                      <a:rPr lang="en-US" sz="2400" i="1">
                        <a:solidFill>
                          <a:schemeClr val="bg1"/>
                        </a:solidFill>
                        <a:latin typeface="Cambria Math" panose="02040503050406030204" pitchFamily="18" charset="0"/>
                      </a:rPr>
                      <m:t>𝑝</m:t>
                    </m:r>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𝑧</m:t>
                        </m:r>
                      </m:e>
                      <m:sub>
                        <m:r>
                          <a:rPr lang="en-US" sz="2400" i="1">
                            <a:solidFill>
                              <a:schemeClr val="bg1"/>
                            </a:solidFill>
                            <a:latin typeface="Cambria Math" panose="02040503050406030204" pitchFamily="18" charset="0"/>
                          </a:rPr>
                          <m:t>𝑗</m:t>
                        </m:r>
                      </m:sub>
                    </m:sSub>
                    <m:r>
                      <a:rPr lang="en-US" sz="2400" i="1">
                        <a:solidFill>
                          <a:schemeClr val="bg1"/>
                        </a:solidFill>
                        <a:latin typeface="Cambria Math" panose="02040503050406030204" pitchFamily="18" charset="0"/>
                      </a:rPr>
                      <m:t>=0)</m:t>
                    </m:r>
                  </m:oMath>
                </a14:m>
                <a:endParaRPr lang="en-US" sz="2400" dirty="0">
                  <a:solidFill>
                    <a:schemeClr val="bg1"/>
                  </a:solidFill>
                  <a:latin typeface="Cambria" panose="02040503050406030204" pitchFamily="18" charset="0"/>
                  <a:ea typeface="Cambria" panose="02040503050406030204" pitchFamily="18" charset="0"/>
                  <a:cs typeface="Microsoft Sans Serif" panose="020B0604020202020204" pitchFamily="34" charset="0"/>
                </a:endParaRPr>
              </a:p>
              <a:p>
                <a:pPr marL="285750" indent="-285750">
                  <a:buFont typeface="Wingdings" panose="05000000000000000000" pitchFamily="2" charset="2"/>
                  <a:buChar char="Ø"/>
                </a:pPr>
                <a:r>
                  <a:rPr lang="en-US" sz="2400" dirty="0">
                    <a:solidFill>
                      <a:schemeClr val="bg1"/>
                    </a:solidFill>
                    <a:latin typeface="Cambria" panose="02040503050406030204" pitchFamily="18" charset="0"/>
                    <a:ea typeface="Cambria" panose="02040503050406030204" pitchFamily="18" charset="0"/>
                    <a:cs typeface="Microsoft Sans Serif" panose="020B0604020202020204" pitchFamily="34" charset="0"/>
                  </a:rPr>
                  <a:t>Computational complexity of </a:t>
                </a:r>
                <a14:m>
                  <m:oMath xmlns:m="http://schemas.openxmlformats.org/officeDocument/2006/math">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2</m:t>
                        </m:r>
                      </m:e>
                      <m:sup>
                        <m:r>
                          <a:rPr lang="en-US" sz="2400" i="1">
                            <a:solidFill>
                              <a:schemeClr val="bg1"/>
                            </a:solidFill>
                            <a:latin typeface="Cambria Math" panose="02040503050406030204" pitchFamily="18" charset="0"/>
                          </a:rPr>
                          <m:t>𝑝</m:t>
                        </m:r>
                      </m:sup>
                    </m:sSup>
                  </m:oMath>
                </a14:m>
                <a:r>
                  <a:rPr lang="en-US" sz="2400" dirty="0">
                    <a:solidFill>
                      <a:schemeClr val="bg1"/>
                    </a:solidFill>
                    <a:latin typeface="Cambria" panose="02040503050406030204" pitchFamily="18" charset="0"/>
                    <a:ea typeface="Cambria" panose="02040503050406030204" pitchFamily="18" charset="0"/>
                    <a:cs typeface="Microsoft Sans Serif" panose="020B0604020202020204" pitchFamily="34" charset="0"/>
                  </a:rPr>
                  <a:t> models.</a:t>
                </a:r>
              </a:p>
              <a:p>
                <a:r>
                  <a:rPr lang="en-US" sz="2400" b="1" dirty="0">
                    <a:solidFill>
                      <a:schemeClr val="bg1"/>
                    </a:solidFill>
                    <a:latin typeface="Cambria" panose="02040503050406030204" pitchFamily="18" charset="0"/>
                    <a:ea typeface="Cambria" panose="02040503050406030204" pitchFamily="18" charset="0"/>
                    <a:cs typeface="Microsoft Sans Serif" panose="020B0604020202020204" pitchFamily="34" charset="0"/>
                  </a:rPr>
                  <a:t>     George &amp; McCulloch (1993)</a:t>
                </a:r>
                <a:endParaRPr lang="en-US" sz="2400" b="0" dirty="0">
                  <a:solidFill>
                    <a:schemeClr val="bg1"/>
                  </a:solidFill>
                  <a:latin typeface="Cambria" panose="02040503050406030204" pitchFamily="18" charset="0"/>
                  <a:ea typeface="Cambria" panose="02040503050406030204" pitchFamily="18" charset="0"/>
                  <a:cs typeface="Microsoft Sans Serif" panose="020B0604020202020204" pitchFamily="34" charset="0"/>
                </a:endParaRPr>
              </a:p>
              <a:p>
                <a:endParaRPr lang="en-US" dirty="0">
                  <a:solidFill>
                    <a:schemeClr val="bg1"/>
                  </a:solidFill>
                </a:endParaRPr>
              </a:p>
            </p:txBody>
          </p:sp>
        </mc:Choice>
        <mc:Fallback xmlns="">
          <p:sp>
            <p:nvSpPr>
              <p:cNvPr id="3" name="Content Placeholder 2">
                <a:extLst>
                  <a:ext uri="{FF2B5EF4-FFF2-40B4-BE49-F238E27FC236}">
                    <a16:creationId xmlns:a16="http://schemas.microsoft.com/office/drawing/2014/main" id="{D3508F45-3881-713A-C64E-8B56FDCE4C70}"/>
                  </a:ext>
                </a:extLst>
              </p:cNvPr>
              <p:cNvSpPr>
                <a:spLocks noGrp="1" noRot="1" noChangeAspect="1" noMove="1" noResize="1" noEditPoints="1" noAdjustHandles="1" noChangeArrowheads="1" noChangeShapeType="1" noTextEdit="1"/>
              </p:cNvSpPr>
              <p:nvPr>
                <p:ph idx="1"/>
              </p:nvPr>
            </p:nvSpPr>
            <p:spPr>
              <a:xfrm>
                <a:off x="648931" y="2548281"/>
                <a:ext cx="5122606" cy="3658689"/>
              </a:xfrm>
              <a:blipFill>
                <a:blip r:embed="rId4"/>
                <a:stretch>
                  <a:fillRect l="-951" t="-2333" b="-333"/>
                </a:stretch>
              </a:blipFill>
            </p:spPr>
            <p:txBody>
              <a:bodyPr/>
              <a:lstStyle/>
              <a:p>
                <a:r>
                  <a:rPr lang="en-US">
                    <a:noFill/>
                  </a:rPr>
                  <a:t> </a:t>
                </a:r>
              </a:p>
            </p:txBody>
          </p:sp>
        </mc:Fallback>
      </mc:AlternateContent>
      <p:pic>
        <p:nvPicPr>
          <p:cNvPr id="4" name="Picture 2" descr="Image result for mixture of two normal distributions">
            <a:extLst>
              <a:ext uri="{FF2B5EF4-FFF2-40B4-BE49-F238E27FC236}">
                <a16:creationId xmlns:a16="http://schemas.microsoft.com/office/drawing/2014/main" id="{BF68EDD8-2F68-07A5-A854-ED270CD14D1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983036" y="2548281"/>
            <a:ext cx="3669386" cy="366201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806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1" name="Freeform 7">
            <a:extLst>
              <a:ext uri="{FF2B5EF4-FFF2-40B4-BE49-F238E27FC236}">
                <a16:creationId xmlns:a16="http://schemas.microsoft.com/office/drawing/2014/main" id="{0A01F2A2-AEDD-47DC-AFB5-B97CEB9A5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BDA96B8-8F37-ECDD-CC6C-51317BA50FD6}"/>
              </a:ext>
            </a:extLst>
          </p:cNvPr>
          <p:cNvSpPr>
            <a:spLocks noGrp="1"/>
          </p:cNvSpPr>
          <p:nvPr>
            <p:ph type="title"/>
          </p:nvPr>
        </p:nvSpPr>
        <p:spPr>
          <a:xfrm>
            <a:off x="648930" y="629267"/>
            <a:ext cx="9252154" cy="1016654"/>
          </a:xfrm>
        </p:spPr>
        <p:txBody>
          <a:bodyPr>
            <a:normAutofit/>
          </a:bodyPr>
          <a:lstStyle/>
          <a:p>
            <a:pPr algn="ctr"/>
            <a:r>
              <a:rPr lang="en-US" b="1" dirty="0">
                <a:latin typeface="Cambria" panose="02040503050406030204" pitchFamily="18" charset="0"/>
                <a:ea typeface="Cambria" panose="02040503050406030204" pitchFamily="18" charset="0"/>
                <a:cs typeface="Microsoft Sans Serif" panose="020B0604020202020204" pitchFamily="34" charset="0"/>
              </a:rPr>
              <a:t>Global-Local (GL) Shrinkage Priors</a:t>
            </a:r>
            <a:endParaRPr lang="en-US" b="1" dirty="0">
              <a:latin typeface="Cambria" panose="02040503050406030204" pitchFamily="18" charset="0"/>
              <a:ea typeface="Cambria" panose="02040503050406030204" pitchFamily="18" charset="0"/>
            </a:endParaRPr>
          </a:p>
        </p:txBody>
      </p:sp>
      <p:sp>
        <p:nvSpPr>
          <p:cNvPr id="13" name="Rectangle 12">
            <a:extLst>
              <a:ext uri="{FF2B5EF4-FFF2-40B4-BE49-F238E27FC236}">
                <a16:creationId xmlns:a16="http://schemas.microsoft.com/office/drawing/2014/main" id="{DB5AF5F3-AD0A-4EFA-854A-47C780F2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5">
            <a:extLst>
              <a:ext uri="{FF2B5EF4-FFF2-40B4-BE49-F238E27FC236}">
                <a16:creationId xmlns:a16="http://schemas.microsoft.com/office/drawing/2014/main" id="{1E3D6D6C-E192-4135-B1DB-17C71EEBC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29DD1009-193D-5461-E8FD-C102537DE4EA}"/>
                  </a:ext>
                </a:extLst>
              </p:cNvPr>
              <p:cNvSpPr>
                <a:spLocks noGrp="1"/>
              </p:cNvSpPr>
              <p:nvPr>
                <p:ph idx="1"/>
              </p:nvPr>
            </p:nvSpPr>
            <p:spPr>
              <a:xfrm>
                <a:off x="648931" y="2548281"/>
                <a:ext cx="5122606" cy="3658689"/>
              </a:xfrm>
            </p:spPr>
            <p:txBody>
              <a:bodyPr>
                <a:normAutofit lnSpcReduction="10000"/>
              </a:bodyPr>
              <a:lstStyle/>
              <a:p>
                <a:r>
                  <a:rPr lang="en-US" sz="2800" dirty="0">
                    <a:solidFill>
                      <a:schemeClr val="bg1"/>
                    </a:solidFill>
                    <a:latin typeface="Cambria" panose="02040503050406030204" pitchFamily="18" charset="0"/>
                    <a:ea typeface="Cambria" panose="02040503050406030204" pitchFamily="18" charset="0"/>
                  </a:rPr>
                  <a:t>computationally feasible and efficient </a:t>
                </a:r>
              </a:p>
              <a:p>
                <a14:m>
                  <m:oMath xmlns:m="http://schemas.openxmlformats.org/officeDocument/2006/math">
                    <m:sSub>
                      <m:sSubPr>
                        <m:ctrlPr>
                          <a:rPr lang="en-US" sz="2800" b="0" i="1" smtClean="0">
                            <a:solidFill>
                              <a:schemeClr val="bg1"/>
                            </a:solidFill>
                            <a:latin typeface="Cambria Math" panose="02040503050406030204" pitchFamily="18" charset="0"/>
                            <a:ea typeface="Cambria" panose="02040503050406030204" pitchFamily="18" charset="0"/>
                          </a:rPr>
                        </m:ctrlPr>
                      </m:sSubPr>
                      <m:e>
                        <m:r>
                          <a:rPr lang="en-US" sz="2800" b="0" i="1" smtClean="0">
                            <a:solidFill>
                              <a:schemeClr val="bg1"/>
                            </a:solidFill>
                            <a:latin typeface="Cambria Math" panose="02040503050406030204" pitchFamily="18" charset="0"/>
                            <a:ea typeface="Cambria" panose="02040503050406030204" pitchFamily="18" charset="0"/>
                          </a:rPr>
                          <m:t>𝛽</m:t>
                        </m:r>
                      </m:e>
                      <m:sub>
                        <m:r>
                          <a:rPr lang="en-US" sz="2800" b="0" i="1" smtClean="0">
                            <a:solidFill>
                              <a:schemeClr val="bg1"/>
                            </a:solidFill>
                            <a:latin typeface="Cambria Math" panose="02040503050406030204" pitchFamily="18" charset="0"/>
                            <a:ea typeface="Cambria" panose="02040503050406030204" pitchFamily="18" charset="0"/>
                          </a:rPr>
                          <m:t>𝑗</m:t>
                        </m:r>
                      </m:sub>
                    </m:sSub>
                    <m:r>
                      <a:rPr lang="en-US" sz="2800" b="0" i="1" smtClean="0">
                        <a:solidFill>
                          <a:schemeClr val="bg1"/>
                        </a:solidFill>
                        <a:latin typeface="Cambria Math" panose="02040503050406030204" pitchFamily="18" charset="0"/>
                        <a:ea typeface="Cambria" panose="02040503050406030204" pitchFamily="18" charset="0"/>
                      </a:rPr>
                      <m:t>~</m:t>
                    </m:r>
                    <m:r>
                      <a:rPr lang="en-US" sz="2800" b="0" i="1" smtClean="0">
                        <a:solidFill>
                          <a:schemeClr val="bg1"/>
                        </a:solidFill>
                        <a:latin typeface="Cambria Math" panose="02040503050406030204" pitchFamily="18" charset="0"/>
                        <a:ea typeface="Cambria" panose="02040503050406030204" pitchFamily="18" charset="0"/>
                      </a:rPr>
                      <m:t>𝑁</m:t>
                    </m:r>
                    <m:d>
                      <m:dPr>
                        <m:ctrlPr>
                          <a:rPr lang="en-US" sz="2800" b="0" i="1" smtClean="0">
                            <a:solidFill>
                              <a:schemeClr val="bg1"/>
                            </a:solidFill>
                            <a:latin typeface="Cambria Math" panose="02040503050406030204" pitchFamily="18" charset="0"/>
                            <a:ea typeface="Cambria" panose="02040503050406030204" pitchFamily="18" charset="0"/>
                          </a:rPr>
                        </m:ctrlPr>
                      </m:dPr>
                      <m:e>
                        <m:r>
                          <a:rPr lang="en-US" sz="2800" b="0" i="1" smtClean="0">
                            <a:solidFill>
                              <a:schemeClr val="bg1"/>
                            </a:solidFill>
                            <a:latin typeface="Cambria Math" panose="02040503050406030204" pitchFamily="18" charset="0"/>
                            <a:ea typeface="Cambria" panose="02040503050406030204" pitchFamily="18" charset="0"/>
                          </a:rPr>
                          <m:t>0, </m:t>
                        </m:r>
                        <m:sSubSup>
                          <m:sSubSupPr>
                            <m:ctrlPr>
                              <a:rPr lang="en-US" sz="2800" b="0" i="1" smtClean="0">
                                <a:solidFill>
                                  <a:schemeClr val="bg1"/>
                                </a:solidFill>
                                <a:latin typeface="Cambria Math" panose="02040503050406030204" pitchFamily="18" charset="0"/>
                                <a:ea typeface="Cambria" panose="02040503050406030204" pitchFamily="18" charset="0"/>
                              </a:rPr>
                            </m:ctrlPr>
                          </m:sSubSupPr>
                          <m:e>
                            <m:r>
                              <m:rPr>
                                <m:sty m:val="p"/>
                              </m:rPr>
                              <a:rPr lang="en-US" sz="2800" b="0" i="0" smtClean="0">
                                <a:solidFill>
                                  <a:schemeClr val="bg1"/>
                                </a:solidFill>
                                <a:latin typeface="Cambria Math" panose="02040503050406030204" pitchFamily="18" charset="0"/>
                                <a:ea typeface="Cambria" panose="02040503050406030204" pitchFamily="18" charset="0"/>
                              </a:rPr>
                              <m:t>Λ</m:t>
                            </m:r>
                          </m:e>
                          <m:sub>
                            <m:r>
                              <a:rPr lang="en-US" sz="2800" b="0" i="1" smtClean="0">
                                <a:solidFill>
                                  <a:schemeClr val="bg1"/>
                                </a:solidFill>
                                <a:latin typeface="Cambria Math" panose="02040503050406030204" pitchFamily="18" charset="0"/>
                                <a:ea typeface="Cambria" panose="02040503050406030204" pitchFamily="18" charset="0"/>
                              </a:rPr>
                              <m:t>𝑗</m:t>
                            </m:r>
                          </m:sub>
                          <m:sup>
                            <m:r>
                              <a:rPr lang="en-US" sz="2800" b="0" i="1" smtClean="0">
                                <a:solidFill>
                                  <a:schemeClr val="bg1"/>
                                </a:solidFill>
                                <a:latin typeface="Cambria Math" panose="02040503050406030204" pitchFamily="18" charset="0"/>
                                <a:ea typeface="Cambria" panose="02040503050406030204" pitchFamily="18" charset="0"/>
                              </a:rPr>
                              <m:t>2</m:t>
                            </m:r>
                          </m:sup>
                        </m:sSubSup>
                        <m:sSup>
                          <m:sSupPr>
                            <m:ctrlPr>
                              <a:rPr lang="en-US" sz="2800" b="0" i="1" smtClean="0">
                                <a:solidFill>
                                  <a:schemeClr val="bg1"/>
                                </a:solidFill>
                                <a:latin typeface="Cambria Math" panose="02040503050406030204" pitchFamily="18" charset="0"/>
                                <a:ea typeface="Cambria" panose="02040503050406030204" pitchFamily="18" charset="0"/>
                              </a:rPr>
                            </m:ctrlPr>
                          </m:sSupPr>
                          <m:e>
                            <m:r>
                              <a:rPr lang="en-US" sz="2800" b="0" i="1" smtClean="0">
                                <a:solidFill>
                                  <a:schemeClr val="bg1"/>
                                </a:solidFill>
                                <a:latin typeface="Cambria Math" panose="02040503050406030204" pitchFamily="18" charset="0"/>
                                <a:ea typeface="Cambria" panose="02040503050406030204" pitchFamily="18" charset="0"/>
                              </a:rPr>
                              <m:t>𝜏</m:t>
                            </m:r>
                          </m:e>
                          <m:sup>
                            <m:r>
                              <a:rPr lang="en-US" sz="2800" b="0" i="1" smtClean="0">
                                <a:solidFill>
                                  <a:schemeClr val="bg1"/>
                                </a:solidFill>
                                <a:latin typeface="Cambria Math" panose="02040503050406030204" pitchFamily="18" charset="0"/>
                                <a:ea typeface="Cambria" panose="02040503050406030204" pitchFamily="18" charset="0"/>
                              </a:rPr>
                              <m:t>2</m:t>
                            </m:r>
                          </m:sup>
                        </m:sSup>
                      </m:e>
                    </m:d>
                  </m:oMath>
                </a14:m>
                <a:endParaRPr lang="en-US" sz="2800" b="0" dirty="0">
                  <a:solidFill>
                    <a:schemeClr val="bg1"/>
                  </a:solidFill>
                  <a:latin typeface="Cambria" panose="02040503050406030204" pitchFamily="18" charset="0"/>
                  <a:ea typeface="Cambria" panose="02040503050406030204" pitchFamily="18" charset="0"/>
                </a:endParaRPr>
              </a:p>
              <a:p>
                <a14:m>
                  <m:oMath xmlns:m="http://schemas.openxmlformats.org/officeDocument/2006/math">
                    <m:sSub>
                      <m:sSubPr>
                        <m:ctrlPr>
                          <a:rPr lang="en-US" sz="2800" b="0" i="1" smtClean="0">
                            <a:solidFill>
                              <a:schemeClr val="bg1"/>
                            </a:solidFill>
                            <a:latin typeface="Cambria Math" panose="02040503050406030204" pitchFamily="18" charset="0"/>
                            <a:ea typeface="Cambria" panose="02040503050406030204" pitchFamily="18" charset="0"/>
                          </a:rPr>
                        </m:ctrlPr>
                      </m:sSubPr>
                      <m:e>
                        <m:r>
                          <m:rPr>
                            <m:sty m:val="p"/>
                          </m:rPr>
                          <a:rPr lang="en-US" sz="2800" b="0" i="0" smtClean="0">
                            <a:solidFill>
                              <a:schemeClr val="bg1"/>
                            </a:solidFill>
                            <a:latin typeface="Cambria Math" panose="02040503050406030204" pitchFamily="18" charset="0"/>
                            <a:ea typeface="Cambria" panose="02040503050406030204" pitchFamily="18" charset="0"/>
                          </a:rPr>
                          <m:t>Λ</m:t>
                        </m:r>
                      </m:e>
                      <m:sub>
                        <m:r>
                          <a:rPr lang="en-US" sz="2800" b="0" i="1" smtClean="0">
                            <a:solidFill>
                              <a:schemeClr val="bg1"/>
                            </a:solidFill>
                            <a:latin typeface="Cambria Math" panose="02040503050406030204" pitchFamily="18" charset="0"/>
                            <a:ea typeface="Cambria" panose="02040503050406030204" pitchFamily="18" charset="0"/>
                          </a:rPr>
                          <m:t>𝑗</m:t>
                        </m:r>
                      </m:sub>
                    </m:sSub>
                  </m:oMath>
                </a14:m>
                <a:r>
                  <a:rPr lang="el-GR" sz="2800" dirty="0">
                    <a:solidFill>
                      <a:schemeClr val="bg1"/>
                    </a:solidFill>
                    <a:latin typeface="Cambria" panose="02040503050406030204" pitchFamily="18" charset="0"/>
                    <a:ea typeface="Cambria" panose="02040503050406030204" pitchFamily="18" charset="0"/>
                  </a:rPr>
                  <a:t>~𝑓(.), 𝜏~ 𝑔(.)</a:t>
                </a:r>
              </a:p>
              <a:p>
                <a:r>
                  <a:rPr lang="en-US" sz="2800" dirty="0">
                    <a:solidFill>
                      <a:schemeClr val="bg1"/>
                    </a:solidFill>
                    <a:latin typeface="Cambria" panose="02040503050406030204" pitchFamily="18" charset="0"/>
                    <a:ea typeface="Cambria" panose="02040503050406030204" pitchFamily="18" charset="0"/>
                  </a:rPr>
                  <a:t>f (·) - heavy tails </a:t>
                </a:r>
              </a:p>
              <a:p>
                <a:r>
                  <a:rPr lang="en-US" sz="2800" dirty="0">
                    <a:solidFill>
                      <a:schemeClr val="bg1"/>
                    </a:solidFill>
                    <a:latin typeface="Cambria" panose="02040503050406030204" pitchFamily="18" charset="0"/>
                    <a:ea typeface="Cambria" panose="02040503050406030204" pitchFamily="18" charset="0"/>
                  </a:rPr>
                  <a:t>       g (·)- substantial mass near zero</a:t>
                </a:r>
              </a:p>
              <a:p>
                <a:pPr marL="0" indent="0">
                  <a:buNone/>
                </a:pPr>
                <a:endParaRPr lang="en-US" sz="2800" dirty="0">
                  <a:solidFill>
                    <a:schemeClr val="bg1"/>
                  </a:solidFill>
                  <a:latin typeface="Cambria" panose="02040503050406030204" pitchFamily="18" charset="0"/>
                  <a:ea typeface="Cambria" panose="02040503050406030204" pitchFamily="18" charset="0"/>
                </a:endParaRPr>
              </a:p>
            </p:txBody>
          </p:sp>
        </mc:Choice>
        <mc:Fallback xmlns="">
          <p:sp>
            <p:nvSpPr>
              <p:cNvPr id="8" name="Content Placeholder 7">
                <a:extLst>
                  <a:ext uri="{FF2B5EF4-FFF2-40B4-BE49-F238E27FC236}">
                    <a16:creationId xmlns:a16="http://schemas.microsoft.com/office/drawing/2014/main" id="{29DD1009-193D-5461-E8FD-C102537DE4EA}"/>
                  </a:ext>
                </a:extLst>
              </p:cNvPr>
              <p:cNvSpPr>
                <a:spLocks noGrp="1" noRot="1" noChangeAspect="1" noMove="1" noResize="1" noEditPoints="1" noAdjustHandles="1" noChangeArrowheads="1" noChangeShapeType="1" noTextEdit="1"/>
              </p:cNvSpPr>
              <p:nvPr>
                <p:ph idx="1"/>
              </p:nvPr>
            </p:nvSpPr>
            <p:spPr>
              <a:xfrm>
                <a:off x="648931" y="2548281"/>
                <a:ext cx="5122606" cy="3658689"/>
              </a:xfrm>
              <a:blipFill>
                <a:blip r:embed="rId4"/>
                <a:stretch>
                  <a:fillRect l="-1427" t="-2833"/>
                </a:stretch>
              </a:blipFill>
            </p:spPr>
            <p:txBody>
              <a:bodyPr/>
              <a:lstStyle/>
              <a:p>
                <a:r>
                  <a:rPr lang="en-US">
                    <a:noFill/>
                  </a:rPr>
                  <a:t> </a:t>
                </a:r>
              </a:p>
            </p:txBody>
          </p:sp>
        </mc:Fallback>
      </mc:AlternateContent>
      <p:pic>
        <p:nvPicPr>
          <p:cNvPr id="4" name="Content Placeholder 3" descr="Diagram&#10;&#10;Description automatically generated">
            <a:extLst>
              <a:ext uri="{FF2B5EF4-FFF2-40B4-BE49-F238E27FC236}">
                <a16:creationId xmlns:a16="http://schemas.microsoft.com/office/drawing/2014/main" id="{F03014E8-9971-C6D6-9B2F-B2A49E8992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0879" y="2548281"/>
            <a:ext cx="5033700" cy="3662018"/>
          </a:xfrm>
          <a:prstGeom prst="rect">
            <a:avLst/>
          </a:prstGeom>
          <a:effectLst/>
        </p:spPr>
      </p:pic>
    </p:spTree>
    <p:extLst>
      <p:ext uri="{BB962C8B-B14F-4D97-AF65-F5344CB8AC3E}">
        <p14:creationId xmlns:p14="http://schemas.microsoft.com/office/powerpoint/2010/main" val="2945173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1" name="Freeform 7">
            <a:extLst>
              <a:ext uri="{FF2B5EF4-FFF2-40B4-BE49-F238E27FC236}">
                <a16:creationId xmlns:a16="http://schemas.microsoft.com/office/drawing/2014/main" id="{0A01F2A2-AEDD-47DC-AFB5-B97CEB9A5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499D94D-2A35-CB0C-9099-5EA727CDBE85}"/>
              </a:ext>
            </a:extLst>
          </p:cNvPr>
          <p:cNvSpPr>
            <a:spLocks noGrp="1"/>
          </p:cNvSpPr>
          <p:nvPr>
            <p:ph type="title"/>
          </p:nvPr>
        </p:nvSpPr>
        <p:spPr>
          <a:xfrm>
            <a:off x="648930" y="629267"/>
            <a:ext cx="9252154" cy="1016654"/>
          </a:xfrm>
        </p:spPr>
        <p:txBody>
          <a:bodyPr>
            <a:normAutofit/>
          </a:bodyPr>
          <a:lstStyle/>
          <a:p>
            <a:pPr algn="ctr"/>
            <a:r>
              <a:rPr lang="en-US" b="1" dirty="0">
                <a:latin typeface="Cambria" panose="02040503050406030204" pitchFamily="18" charset="0"/>
                <a:ea typeface="Cambria" panose="02040503050406030204" pitchFamily="18" charset="0"/>
              </a:rPr>
              <a:t>Horseshoe Prior</a:t>
            </a:r>
          </a:p>
        </p:txBody>
      </p:sp>
      <p:sp>
        <p:nvSpPr>
          <p:cNvPr id="13" name="Rectangle 12">
            <a:extLst>
              <a:ext uri="{FF2B5EF4-FFF2-40B4-BE49-F238E27FC236}">
                <a16:creationId xmlns:a16="http://schemas.microsoft.com/office/drawing/2014/main" id="{DB5AF5F3-AD0A-4EFA-854A-47C780F2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5">
            <a:extLst>
              <a:ext uri="{FF2B5EF4-FFF2-40B4-BE49-F238E27FC236}">
                <a16:creationId xmlns:a16="http://schemas.microsoft.com/office/drawing/2014/main" id="{1E3D6D6C-E192-4135-B1DB-17C71EEBC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65AFA67B-148D-8D1C-032B-2547878485F6}"/>
                  </a:ext>
                </a:extLst>
              </p:cNvPr>
              <p:cNvSpPr>
                <a:spLocks noGrp="1"/>
              </p:cNvSpPr>
              <p:nvPr>
                <p:ph idx="1"/>
              </p:nvPr>
            </p:nvSpPr>
            <p:spPr>
              <a:xfrm>
                <a:off x="648931" y="2548281"/>
                <a:ext cx="5122606" cy="3658689"/>
              </a:xfrm>
            </p:spPr>
            <p:txBody>
              <a:bodyPr>
                <a:normAutofit/>
              </a:bodyPr>
              <a:lstStyle/>
              <a:p>
                <a14:m>
                  <m:oMath xmlns:m="http://schemas.openxmlformats.org/officeDocument/2006/math">
                    <m:sSub>
                      <m:sSubPr>
                        <m:ctrlPr>
                          <a:rPr lang="en-US" sz="2400" i="1" smtClean="0">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ctrlPr>
                      </m:sSubPr>
                      <m:e>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𝛽</m:t>
                        </m:r>
                      </m:e>
                      <m:sub>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𝑗</m:t>
                        </m:r>
                      </m:sub>
                    </m:sSub>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m:t>
                    </m:r>
                    <m:sSub>
                      <m:sSubPr>
                        <m:ctrlP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ctrlPr>
                      </m:sSubPr>
                      <m:e>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𝜆</m:t>
                        </m:r>
                      </m:e>
                      <m:sub>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𝑗</m:t>
                        </m:r>
                      </m:sub>
                    </m:sSub>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 </m:t>
                    </m:r>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𝜏</m:t>
                    </m:r>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 </m:t>
                    </m:r>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𝑁</m:t>
                    </m:r>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(0,</m:t>
                    </m:r>
                    <m:sSubSup>
                      <m:sSubSupPr>
                        <m:ctrlP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ctrlPr>
                      </m:sSubSupPr>
                      <m:e>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𝜆</m:t>
                        </m:r>
                      </m:e>
                      <m:sub>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𝑗</m:t>
                        </m:r>
                      </m:sub>
                      <m:sup>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2</m:t>
                        </m:r>
                      </m:sup>
                    </m:sSubSup>
                    <m:sSup>
                      <m:sSupPr>
                        <m:ctrlP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ctrlPr>
                      </m:sSupPr>
                      <m:e>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𝜏</m:t>
                        </m:r>
                      </m:e>
                      <m:sup>
                        <m:r>
                          <a:rPr lang="en-US" sz="2400">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2</m:t>
                        </m:r>
                      </m:sup>
                    </m:sSup>
                    <m:r>
                      <a:rPr lang="en-US" sz="2400">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m:t>
                    </m:r>
                  </m:oMath>
                </a14:m>
                <a:endParaRPr lang="en-US" sz="2400" dirty="0">
                  <a:solidFill>
                    <a:schemeClr val="bg1"/>
                  </a:solidFill>
                  <a:latin typeface="Cambria" panose="02040503050406030204" pitchFamily="18" charset="0"/>
                  <a:ea typeface="Cambria" panose="02040503050406030204" pitchFamily="18" charset="0"/>
                  <a:cs typeface="Microsoft Sans Serif" panose="020B0604020202020204" pitchFamily="34" charset="0"/>
                </a:endParaRPr>
              </a:p>
              <a:p>
                <a14:m>
                  <m:oMath xmlns:m="http://schemas.openxmlformats.org/officeDocument/2006/math">
                    <m:sSub>
                      <m:sSubPr>
                        <m:ctrlP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ctrlPr>
                      </m:sSubPr>
                      <m:e>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𝜆</m:t>
                        </m:r>
                      </m:e>
                      <m:sub>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𝑗</m:t>
                        </m:r>
                      </m:sub>
                    </m:sSub>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m:t>
                    </m:r>
                    <m:sSup>
                      <m:sSupPr>
                        <m:ctrlP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ctrlPr>
                      </m:sSupPr>
                      <m:e>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𝐶</m:t>
                        </m:r>
                      </m:e>
                      <m:sup>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m:t>
                        </m:r>
                      </m:sup>
                    </m:sSup>
                    <m:d>
                      <m:dPr>
                        <m:ctrlP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ctrlPr>
                      </m:dPr>
                      <m:e>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0,1</m:t>
                        </m:r>
                      </m:e>
                    </m:d>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m:t>
                    </m:r>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𝜏</m:t>
                    </m:r>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m:t>
                    </m:r>
                    <m:sSup>
                      <m:sSupPr>
                        <m:ctrlP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ctrlPr>
                      </m:sSupPr>
                      <m:e>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𝐶</m:t>
                        </m:r>
                      </m:e>
                      <m:sup>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m:t>
                        </m:r>
                      </m:sup>
                    </m:sSup>
                    <m:d>
                      <m:dPr>
                        <m:ctrlP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ctrlPr>
                      </m:dPr>
                      <m:e>
                        <m:r>
                          <a:rPr lang="en-US" sz="2400"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0,1</m:t>
                        </m:r>
                      </m:e>
                    </m:d>
                  </m:oMath>
                </a14:m>
                <a:endParaRPr lang="en-US" sz="2400" dirty="0">
                  <a:solidFill>
                    <a:schemeClr val="bg1"/>
                  </a:solidFill>
                  <a:latin typeface="Cambria" panose="02040503050406030204" pitchFamily="18" charset="0"/>
                  <a:ea typeface="Cambria" panose="02040503050406030204" pitchFamily="18" charset="0"/>
                  <a:cs typeface="Microsoft Sans Serif" panose="020B0604020202020204" pitchFamily="34" charset="0"/>
                </a:endParaRPr>
              </a:p>
              <a:p>
                <a:pPr marL="285750" indent="-285750">
                  <a:buFont typeface="Wingdings" panose="05000000000000000000" pitchFamily="2" charset="2"/>
                  <a:buChar char="Ø"/>
                </a:pPr>
                <a14:m>
                  <m:oMath xmlns:m="http://schemas.openxmlformats.org/officeDocument/2006/math">
                    <m:sSub>
                      <m:sSubPr>
                        <m:ctrlPr>
                          <a:rPr lang="en-US" sz="2400" b="1"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ctrlPr>
                      </m:sSubPr>
                      <m:e>
                        <m:r>
                          <a:rPr lang="en-US" sz="2400" b="1"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𝝀</m:t>
                        </m:r>
                      </m:e>
                      <m:sub>
                        <m:r>
                          <a:rPr lang="en-US" sz="2400" b="1"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𝒋</m:t>
                        </m:r>
                      </m:sub>
                    </m:sSub>
                  </m:oMath>
                </a14:m>
                <a:r>
                  <a:rPr lang="en-US" sz="2400" dirty="0">
                    <a:solidFill>
                      <a:schemeClr val="bg1"/>
                    </a:solidFill>
                    <a:latin typeface="Cambria" panose="02040503050406030204" pitchFamily="18" charset="0"/>
                    <a:ea typeface="Cambria" panose="02040503050406030204" pitchFamily="18" charset="0"/>
                    <a:cs typeface="Microsoft Sans Serif" panose="020B0604020202020204" pitchFamily="34" charset="0"/>
                  </a:rPr>
                  <a:t> - local  </a:t>
                </a:r>
                <a14:m>
                  <m:oMath xmlns:m="http://schemas.openxmlformats.org/officeDocument/2006/math">
                    <m:r>
                      <m:rPr>
                        <m:sty m:val="p"/>
                      </m:rPr>
                      <a:rPr lang="en-US" sz="2400" b="1" i="1">
                        <a:solidFill>
                          <a:schemeClr val="bg1"/>
                        </a:solidFill>
                        <a:latin typeface="Cambria Math" panose="02040503050406030204" pitchFamily="18" charset="0"/>
                        <a:ea typeface="Microsoft Sans Serif" panose="020B0604020202020204" pitchFamily="34" charset="0"/>
                        <a:cs typeface="Microsoft Sans Serif" panose="020B0604020202020204" pitchFamily="34" charset="0"/>
                      </a:rPr>
                      <m:t>τ</m:t>
                    </m:r>
                  </m:oMath>
                </a14:m>
                <a:r>
                  <a:rPr lang="en-US" sz="2400" dirty="0">
                    <a:solidFill>
                      <a:schemeClr val="bg1"/>
                    </a:solidFill>
                    <a:latin typeface="Cambria" panose="02040503050406030204" pitchFamily="18" charset="0"/>
                    <a:ea typeface="Cambria" panose="02040503050406030204" pitchFamily="18" charset="0"/>
                    <a:cs typeface="Microsoft Sans Serif" panose="020B0604020202020204" pitchFamily="34" charset="0"/>
                  </a:rPr>
                  <a:t> - global </a:t>
                </a:r>
              </a:p>
              <a:p>
                <a:pPr marL="285750" indent="-285750">
                  <a:buFont typeface="Wingdings" panose="05000000000000000000" pitchFamily="2" charset="2"/>
                  <a:buChar char="Ø"/>
                </a:pPr>
                <a:r>
                  <a:rPr lang="en-US" sz="2400" dirty="0">
                    <a:solidFill>
                      <a:schemeClr val="bg1"/>
                    </a:solidFill>
                    <a:latin typeface="Cambria" panose="02040503050406030204" pitchFamily="18" charset="0"/>
                    <a:ea typeface="Cambria" panose="02040503050406030204" pitchFamily="18" charset="0"/>
                    <a:cs typeface="Microsoft Sans Serif" panose="020B0604020202020204" pitchFamily="34" charset="0"/>
                  </a:rPr>
                  <a:t>fat Cauchy-like tails, tall spike at origin </a:t>
                </a:r>
              </a:p>
              <a:p>
                <a:r>
                  <a:rPr lang="en-US" sz="2400" b="1" dirty="0">
                    <a:solidFill>
                      <a:schemeClr val="bg1"/>
                    </a:solidFill>
                    <a:latin typeface="Cambria" panose="02040503050406030204" pitchFamily="18" charset="0"/>
                    <a:ea typeface="Cambria" panose="02040503050406030204" pitchFamily="18" charset="0"/>
                    <a:cs typeface="Microsoft Sans Serif" panose="020B0604020202020204" pitchFamily="34" charset="0"/>
                  </a:rPr>
                  <a:t>Carvalho, Polson &amp; Scott (2009)</a:t>
                </a:r>
              </a:p>
              <a:p>
                <a:endParaRPr lang="en-US" sz="2400" dirty="0">
                  <a:solidFill>
                    <a:schemeClr val="bg1"/>
                  </a:solidFill>
                  <a:latin typeface="Cambria" panose="02040503050406030204" pitchFamily="18" charset="0"/>
                  <a:ea typeface="Cambria" panose="02040503050406030204" pitchFamily="18" charset="0"/>
                </a:endParaRPr>
              </a:p>
            </p:txBody>
          </p:sp>
        </mc:Choice>
        <mc:Fallback xmlns="">
          <p:sp>
            <p:nvSpPr>
              <p:cNvPr id="8" name="Content Placeholder 7">
                <a:extLst>
                  <a:ext uri="{FF2B5EF4-FFF2-40B4-BE49-F238E27FC236}">
                    <a16:creationId xmlns:a16="http://schemas.microsoft.com/office/drawing/2014/main" id="{65AFA67B-148D-8D1C-032B-2547878485F6}"/>
                  </a:ext>
                </a:extLst>
              </p:cNvPr>
              <p:cNvSpPr>
                <a:spLocks noGrp="1" noRot="1" noChangeAspect="1" noMove="1" noResize="1" noEditPoints="1" noAdjustHandles="1" noChangeArrowheads="1" noChangeShapeType="1" noTextEdit="1"/>
              </p:cNvSpPr>
              <p:nvPr>
                <p:ph idx="1"/>
              </p:nvPr>
            </p:nvSpPr>
            <p:spPr>
              <a:xfrm>
                <a:off x="648931" y="2548281"/>
                <a:ext cx="5122606" cy="3658689"/>
              </a:xfrm>
              <a:blipFill>
                <a:blip r:embed="rId4"/>
                <a:stretch>
                  <a:fillRect l="-951"/>
                </a:stretch>
              </a:blipFill>
            </p:spPr>
            <p:txBody>
              <a:bodyPr/>
              <a:lstStyle/>
              <a:p>
                <a:r>
                  <a:rPr lang="en-US">
                    <a:noFill/>
                  </a:rPr>
                  <a:t> </a:t>
                </a:r>
              </a:p>
            </p:txBody>
          </p:sp>
        </mc:Fallback>
      </mc:AlternateContent>
      <p:pic>
        <p:nvPicPr>
          <p:cNvPr id="4" name="Picture 2" descr="Image result for horseshoe prior images">
            <a:extLst>
              <a:ext uri="{FF2B5EF4-FFF2-40B4-BE49-F238E27FC236}">
                <a16:creationId xmlns:a16="http://schemas.microsoft.com/office/drawing/2014/main" id="{0B79235B-2F63-C86F-502C-69A27EB4357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39053" y="2548281"/>
            <a:ext cx="4757353" cy="366201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820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1" name="Freeform 7">
            <a:extLst>
              <a:ext uri="{FF2B5EF4-FFF2-40B4-BE49-F238E27FC236}">
                <a16:creationId xmlns:a16="http://schemas.microsoft.com/office/drawing/2014/main" id="{0A01F2A2-AEDD-47DC-AFB5-B97CEB9A5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E547451-E052-BF4B-D88E-BA778C5082C9}"/>
              </a:ext>
            </a:extLst>
          </p:cNvPr>
          <p:cNvSpPr>
            <a:spLocks noGrp="1"/>
          </p:cNvSpPr>
          <p:nvPr>
            <p:ph type="title"/>
          </p:nvPr>
        </p:nvSpPr>
        <p:spPr>
          <a:xfrm>
            <a:off x="648930" y="629267"/>
            <a:ext cx="9252154" cy="1016654"/>
          </a:xfrm>
        </p:spPr>
        <p:txBody>
          <a:bodyPr>
            <a:normAutofit/>
          </a:bodyPr>
          <a:lstStyle/>
          <a:p>
            <a:pPr algn="ctr"/>
            <a:r>
              <a:rPr lang="en-US" b="1" dirty="0">
                <a:latin typeface="Cambria" panose="02040503050406030204" pitchFamily="18" charset="0"/>
                <a:ea typeface="Cambria" panose="02040503050406030204" pitchFamily="18" charset="0"/>
              </a:rPr>
              <a:t>Horseshoe Prior</a:t>
            </a:r>
          </a:p>
        </p:txBody>
      </p:sp>
      <p:sp>
        <p:nvSpPr>
          <p:cNvPr id="13" name="Rectangle 12">
            <a:extLst>
              <a:ext uri="{FF2B5EF4-FFF2-40B4-BE49-F238E27FC236}">
                <a16:creationId xmlns:a16="http://schemas.microsoft.com/office/drawing/2014/main" id="{DB5AF5F3-AD0A-4EFA-854A-47C780F2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5">
            <a:extLst>
              <a:ext uri="{FF2B5EF4-FFF2-40B4-BE49-F238E27FC236}">
                <a16:creationId xmlns:a16="http://schemas.microsoft.com/office/drawing/2014/main" id="{1E3D6D6C-E192-4135-B1DB-17C71EEBC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6B07FCAA-08D0-9455-E4B1-BC0BDC3BC780}"/>
                  </a:ext>
                </a:extLst>
              </p:cNvPr>
              <p:cNvSpPr>
                <a:spLocks noGrp="1"/>
              </p:cNvSpPr>
              <p:nvPr>
                <p:ph idx="1"/>
              </p:nvPr>
            </p:nvSpPr>
            <p:spPr>
              <a:xfrm>
                <a:off x="648931" y="2548281"/>
                <a:ext cx="5122606" cy="3658689"/>
              </a:xfrm>
            </p:spPr>
            <p:txBody>
              <a:bodyPr>
                <a:noAutofit/>
              </a:bodyPr>
              <a:lstStyle/>
              <a:p>
                <a:pPr marL="285750" indent="-285750">
                  <a:buFont typeface="Wingdings" panose="05000000000000000000" pitchFamily="2" charset="2"/>
                  <a:buChar char="Ø"/>
                </a:pPr>
                <a:r>
                  <a:rPr lang="en-US" dirty="0">
                    <a:solidFill>
                      <a:schemeClr val="bg1"/>
                    </a:solidFill>
                    <a:latin typeface="Cambria" panose="02040503050406030204" pitchFamily="18" charset="0"/>
                    <a:ea typeface="Cambria" panose="02040503050406030204" pitchFamily="18" charset="0"/>
                    <a:cs typeface="Microsoft Sans Serif" panose="020B0604020202020204" pitchFamily="34" charset="0"/>
                  </a:rPr>
                  <a:t>New form of </a:t>
                </a:r>
                <a:r>
                  <a:rPr lang="en-US" b="1" dirty="0">
                    <a:solidFill>
                      <a:schemeClr val="bg1"/>
                    </a:solidFill>
                    <a:latin typeface="Cambria" panose="02040503050406030204" pitchFamily="18" charset="0"/>
                    <a:ea typeface="Cambria" panose="02040503050406030204" pitchFamily="18" charset="0"/>
                    <a:cs typeface="Microsoft Sans Serif" panose="020B0604020202020204" pitchFamily="34" charset="0"/>
                  </a:rPr>
                  <a:t>Horseshoe Prior. </a:t>
                </a:r>
              </a:p>
              <a:p>
                <a:pPr marL="285750" indent="-285750">
                  <a:buFont typeface="Wingdings" panose="05000000000000000000" pitchFamily="2" charset="2"/>
                  <a:buChar char="Ø"/>
                </a:pPr>
                <a:r>
                  <a:rPr lang="en-US" dirty="0">
                    <a:solidFill>
                      <a:schemeClr val="bg1"/>
                    </a:solidFill>
                    <a:latin typeface="Cambria" panose="02040503050406030204" pitchFamily="18" charset="0"/>
                    <a:ea typeface="Cambria" panose="02040503050406030204" pitchFamily="18" charset="0"/>
                    <a:cs typeface="Microsoft Sans Serif" panose="020B0604020202020204" pitchFamily="34" charset="0"/>
                  </a:rPr>
                  <a:t>Makes </a:t>
                </a:r>
                <a:r>
                  <a:rPr lang="en-US" b="1" dirty="0">
                    <a:solidFill>
                      <a:schemeClr val="bg1"/>
                    </a:solidFill>
                    <a:latin typeface="Cambria" panose="02040503050406030204" pitchFamily="18" charset="0"/>
                    <a:ea typeface="Cambria" panose="02040503050406030204" pitchFamily="18" charset="0"/>
                    <a:cs typeface="Microsoft Sans Serif" panose="020B0604020202020204" pitchFamily="34" charset="0"/>
                  </a:rPr>
                  <a:t>Gibbs Sampling straightforward.</a:t>
                </a:r>
              </a:p>
              <a:p>
                <a:r>
                  <a:rPr lang="en-US" b="1" dirty="0" err="1">
                    <a:solidFill>
                      <a:schemeClr val="bg1"/>
                    </a:solidFill>
                    <a:latin typeface="Cambria" panose="02040503050406030204" pitchFamily="18" charset="0"/>
                    <a:ea typeface="Cambria" panose="02040503050406030204" pitchFamily="18" charset="0"/>
                    <a:cs typeface="Microsoft Sans Serif" panose="020B0604020202020204" pitchFamily="34" charset="0"/>
                  </a:rPr>
                  <a:t>Makalic</a:t>
                </a:r>
                <a:r>
                  <a:rPr lang="en-US" b="1" dirty="0">
                    <a:solidFill>
                      <a:schemeClr val="bg1"/>
                    </a:solidFill>
                    <a:latin typeface="Cambria" panose="02040503050406030204" pitchFamily="18" charset="0"/>
                    <a:ea typeface="Cambria" panose="02040503050406030204" pitchFamily="18" charset="0"/>
                    <a:cs typeface="Microsoft Sans Serif" panose="020B0604020202020204" pitchFamily="34" charset="0"/>
                  </a:rPr>
                  <a:t> &amp; Schmidt (2015)</a:t>
                </a:r>
              </a:p>
              <a:p>
                <a:pPr marL="0" marR="0" lvl="0" indent="0" algn="l" defTabSz="4572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ctrlPr>
                        </m:sSubPr>
                        <m:e>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𝛽</m:t>
                          </m:r>
                        </m:e>
                        <m:sub>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𝑗</m:t>
                          </m:r>
                        </m:sub>
                      </m:sSub>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m:t>
                      </m:r>
                      <m:sSubSup>
                        <m:sSub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ctrlPr>
                        </m:sSubSupPr>
                        <m:e>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𝜆</m:t>
                          </m:r>
                        </m:e>
                        <m:sub>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𝑗</m:t>
                          </m:r>
                        </m:sub>
                        <m:sup>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2</m:t>
                          </m:r>
                        </m:sup>
                      </m:sSubSup>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m:t>
                      </m:r>
                      <m:sSup>
                        <m:s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ctrlPr>
                        </m:sSupPr>
                        <m:e>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𝜏</m:t>
                          </m:r>
                        </m:e>
                        <m:sup>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2</m:t>
                          </m:r>
                        </m:sup>
                      </m:sSup>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m:t>
                      </m:r>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𝑁</m:t>
                      </m:r>
                      <m:d>
                        <m:d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ctrlPr>
                        </m:dPr>
                        <m:e>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0,</m:t>
                          </m:r>
                          <m:sSubSup>
                            <m:sSub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ctrlPr>
                            </m:sSubSupPr>
                            <m:e>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𝜆</m:t>
                              </m:r>
                            </m:e>
                            <m:sub>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𝑗</m:t>
                              </m:r>
                            </m:sub>
                            <m:sup>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2</m:t>
                              </m:r>
                            </m:sup>
                          </m:sSubSup>
                          <m:sSup>
                            <m:s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ctrlPr>
                            </m:sSupPr>
                            <m:e>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𝜏</m:t>
                              </m:r>
                            </m:e>
                            <m:sup>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2</m:t>
                              </m:r>
                            </m:sup>
                          </m:sSup>
                        </m:e>
                      </m:d>
                    </m:oMath>
                  </m:oMathPara>
                </a14:m>
                <a:endParaRPr kumimoji="0" lang="en-US" b="0" i="1"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Helvetica Neue Bold Condensed"/>
                </a:endParaRPr>
              </a:p>
              <a:p>
                <a:pPr marL="0" marR="0" lvl="0" indent="0" algn="l" defTabSz="4572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ctrlPr>
                        </m:sSubSupPr>
                        <m:e>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𝜆</m:t>
                          </m:r>
                        </m:e>
                        <m:sub>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𝑗</m:t>
                          </m:r>
                        </m:sub>
                        <m:sup>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2</m:t>
                          </m:r>
                        </m:sup>
                      </m:sSubSup>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m:t>
                      </m:r>
                      <m:sSub>
                        <m:sSub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ctrlPr>
                        </m:sSubPr>
                        <m:e>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𝑣</m:t>
                          </m:r>
                        </m:e>
                        <m:sub>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𝑗</m:t>
                          </m:r>
                        </m:sub>
                      </m:sSub>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m:t>
                      </m:r>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𝐼𝐺</m:t>
                      </m:r>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m:t>
                      </m:r>
                      <m:f>
                        <m:f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ctrlPr>
                        </m:fPr>
                        <m:num>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1</m:t>
                          </m:r>
                        </m:num>
                        <m:den>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2</m:t>
                          </m:r>
                        </m:den>
                      </m:f>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m:t>
                      </m:r>
                      <m:f>
                        <m:f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ctrlPr>
                        </m:fPr>
                        <m:num>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1</m:t>
                          </m:r>
                        </m:num>
                        <m:den>
                          <m:sSub>
                            <m:sSub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ctrlPr>
                            </m:sSubPr>
                            <m:e>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𝑣</m:t>
                              </m:r>
                            </m:e>
                            <m:sub>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𝑗</m:t>
                              </m:r>
                            </m:sub>
                          </m:sSub>
                        </m:den>
                      </m:f>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m:t>
                      </m:r>
                    </m:oMath>
                  </m:oMathPara>
                </a14:m>
                <a:endParaRPr kumimoji="0" lang="en-US"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Helvetica Neue Bold Condensed"/>
                </a:endParaRPr>
              </a:p>
              <a:p>
                <a:pPr marL="0" marR="0" lvl="0" indent="0" algn="l" defTabSz="4572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ctrlPr>
                        </m:sSupPr>
                        <m:e>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𝜏</m:t>
                          </m:r>
                        </m:e>
                        <m:sup>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2</m:t>
                          </m:r>
                        </m:sup>
                      </m:sSup>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m:t>
                      </m:r>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𝜉</m:t>
                      </m:r>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m:t>
                      </m:r>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𝐼𝐺</m:t>
                      </m:r>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m:t>
                      </m:r>
                      <m:f>
                        <m:f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ctrlPr>
                        </m:fPr>
                        <m:num>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1</m:t>
                          </m:r>
                        </m:num>
                        <m:den>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2</m:t>
                          </m:r>
                        </m:den>
                      </m:f>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m:t>
                      </m:r>
                      <m:f>
                        <m:f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ctrlPr>
                        </m:fPr>
                        <m:num>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1</m:t>
                          </m:r>
                        </m:num>
                        <m:den>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𝜉</m:t>
                          </m:r>
                        </m:den>
                      </m:f>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m:t>
                      </m:r>
                    </m:oMath>
                  </m:oMathPara>
                </a14:m>
                <a:endParaRPr kumimoji="0" lang="en-US"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Helvetica Neue Bold Condensed"/>
                </a:endParaRPr>
              </a:p>
              <a:p>
                <a:pPr marL="0" marR="0" lvl="0" indent="0" algn="l" defTabSz="4572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ctrlPr>
                        </m:sSubPr>
                        <m:e>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𝑣</m:t>
                          </m:r>
                        </m:e>
                        <m:sub>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1</m:t>
                          </m:r>
                        </m:sub>
                      </m:sSub>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m:t>
                      </m:r>
                      <m:sSub>
                        <m:sSub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ctrlPr>
                        </m:sSubPr>
                        <m:e>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𝑣</m:t>
                          </m:r>
                        </m:e>
                        <m:sub>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𝑝</m:t>
                          </m:r>
                        </m:sub>
                      </m:sSub>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m:t>
                      </m:r>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𝜉</m:t>
                      </m:r>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m:t>
                      </m:r>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𝐼𝐺</m:t>
                      </m:r>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m:t>
                      </m:r>
                      <m:f>
                        <m:f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ctrlPr>
                        </m:fPr>
                        <m:num>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1</m:t>
                          </m:r>
                        </m:num>
                        <m:den>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2</m:t>
                          </m:r>
                        </m:den>
                      </m:f>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,1)</m:t>
                      </m:r>
                    </m:oMath>
                  </m:oMathPara>
                </a14:m>
                <a:endParaRPr kumimoji="0" lang="en-US"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Helvetica Neue Bold Condensed"/>
                </a:endParaRPr>
              </a:p>
              <a:p>
                <a:endParaRPr lang="en-US" b="1" dirty="0">
                  <a:solidFill>
                    <a:schemeClr val="bg1"/>
                  </a:solidFill>
                  <a:latin typeface="Cambria" panose="02040503050406030204" pitchFamily="18" charset="0"/>
                  <a:ea typeface="Cambria" panose="02040503050406030204" pitchFamily="18" charset="0"/>
                  <a:cs typeface="Microsoft Sans Serif" panose="020B0604020202020204" pitchFamily="34" charset="0"/>
                </a:endParaRPr>
              </a:p>
              <a:p>
                <a:endParaRPr lang="en-US" dirty="0">
                  <a:solidFill>
                    <a:schemeClr val="bg1"/>
                  </a:solidFill>
                  <a:latin typeface="Cambria" panose="02040503050406030204" pitchFamily="18" charset="0"/>
                  <a:ea typeface="Cambria" panose="02040503050406030204" pitchFamily="18" charset="0"/>
                </a:endParaRPr>
              </a:p>
            </p:txBody>
          </p:sp>
        </mc:Choice>
        <mc:Fallback xmlns="">
          <p:sp>
            <p:nvSpPr>
              <p:cNvPr id="8" name="Content Placeholder 7">
                <a:extLst>
                  <a:ext uri="{FF2B5EF4-FFF2-40B4-BE49-F238E27FC236}">
                    <a16:creationId xmlns:a16="http://schemas.microsoft.com/office/drawing/2014/main" id="{6B07FCAA-08D0-9455-E4B1-BC0BDC3BC780}"/>
                  </a:ext>
                </a:extLst>
              </p:cNvPr>
              <p:cNvSpPr>
                <a:spLocks noGrp="1" noRot="1" noChangeAspect="1" noMove="1" noResize="1" noEditPoints="1" noAdjustHandles="1" noChangeArrowheads="1" noChangeShapeType="1" noTextEdit="1"/>
              </p:cNvSpPr>
              <p:nvPr>
                <p:ph idx="1"/>
              </p:nvPr>
            </p:nvSpPr>
            <p:spPr>
              <a:xfrm>
                <a:off x="648931" y="2548281"/>
                <a:ext cx="5122606" cy="3658689"/>
              </a:xfrm>
              <a:blipFill>
                <a:blip r:embed="rId4"/>
                <a:stretch>
                  <a:fillRect l="-476" t="-833"/>
                </a:stretch>
              </a:blipFill>
            </p:spPr>
            <p:txBody>
              <a:bodyPr/>
              <a:lstStyle/>
              <a:p>
                <a:r>
                  <a:rPr lang="en-US">
                    <a:noFill/>
                  </a:rPr>
                  <a:t> </a:t>
                </a:r>
              </a:p>
            </p:txBody>
          </p:sp>
        </mc:Fallback>
      </mc:AlternateContent>
      <p:pic>
        <p:nvPicPr>
          <p:cNvPr id="4" name="Picture 2" descr="Image result for horseshoe prior images">
            <a:extLst>
              <a:ext uri="{FF2B5EF4-FFF2-40B4-BE49-F238E27FC236}">
                <a16:creationId xmlns:a16="http://schemas.microsoft.com/office/drawing/2014/main" id="{D27310BD-0F45-B7F0-AC67-883F0B3B419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39053" y="2548281"/>
            <a:ext cx="4757353" cy="366201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88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1" name="Freeform 7">
            <a:extLst>
              <a:ext uri="{FF2B5EF4-FFF2-40B4-BE49-F238E27FC236}">
                <a16:creationId xmlns:a16="http://schemas.microsoft.com/office/drawing/2014/main" id="{0A01F2A2-AEDD-47DC-AFB5-B97CEB9A5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E3E4B3F-F274-DA5E-4C4F-82E89602F95C}"/>
              </a:ext>
            </a:extLst>
          </p:cNvPr>
          <p:cNvSpPr>
            <a:spLocks noGrp="1"/>
          </p:cNvSpPr>
          <p:nvPr>
            <p:ph type="title"/>
          </p:nvPr>
        </p:nvSpPr>
        <p:spPr>
          <a:xfrm>
            <a:off x="648930" y="629267"/>
            <a:ext cx="9252154" cy="1016654"/>
          </a:xfrm>
        </p:spPr>
        <p:txBody>
          <a:bodyPr>
            <a:normAutofit/>
          </a:bodyPr>
          <a:lstStyle/>
          <a:p>
            <a:pPr algn="ctr"/>
            <a:r>
              <a:rPr lang="en-US" b="1" dirty="0">
                <a:latin typeface="Cambria" panose="02040503050406030204" pitchFamily="18" charset="0"/>
                <a:ea typeface="Cambria" panose="02040503050406030204" pitchFamily="18" charset="0"/>
              </a:rPr>
              <a:t>Double Pareto Prior</a:t>
            </a:r>
          </a:p>
        </p:txBody>
      </p:sp>
      <p:sp>
        <p:nvSpPr>
          <p:cNvPr id="13" name="Rectangle 12">
            <a:extLst>
              <a:ext uri="{FF2B5EF4-FFF2-40B4-BE49-F238E27FC236}">
                <a16:creationId xmlns:a16="http://schemas.microsoft.com/office/drawing/2014/main" id="{DB5AF5F3-AD0A-4EFA-854A-47C780F2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5">
            <a:extLst>
              <a:ext uri="{FF2B5EF4-FFF2-40B4-BE49-F238E27FC236}">
                <a16:creationId xmlns:a16="http://schemas.microsoft.com/office/drawing/2014/main" id="{1E3D6D6C-E192-4135-B1DB-17C71EEBC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3D245E9F-9448-529B-06A6-F0566A2574B6}"/>
                  </a:ext>
                </a:extLst>
              </p:cNvPr>
              <p:cNvSpPr>
                <a:spLocks noGrp="1"/>
              </p:cNvSpPr>
              <p:nvPr>
                <p:ph idx="1"/>
              </p:nvPr>
            </p:nvSpPr>
            <p:spPr>
              <a:xfrm>
                <a:off x="648931" y="2548281"/>
                <a:ext cx="5122606" cy="3658689"/>
              </a:xfrm>
            </p:spPr>
            <p:txBody>
              <a:bodyPr>
                <a:normAutofit/>
              </a:bodyPr>
              <a:lstStyle/>
              <a:p>
                <a:pPr marL="0" marR="0" lvl="0" indent="0" algn="l" defTabSz="457200" rtl="0" eaLnBrk="1" fontAlgn="auto" latinLnBrk="0" hangingPunct="1">
                  <a:lnSpc>
                    <a:spcPct val="100000"/>
                  </a:lnSpc>
                  <a:spcBef>
                    <a:spcPct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𝛽</m:t>
                      </m:r>
                      <m: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t>|</m:t>
                      </m:r>
                      <m:r>
                        <m:rPr>
                          <m:sty m:val="p"/>
                        </m:rPr>
                        <a:rPr kumimoji="0" lang="en-US" b="0" i="0"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Λ</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𝜏</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𝑁</m:t>
                      </m:r>
                      <m:d>
                        <m:d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dPr>
                        <m:e>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0,</m:t>
                          </m:r>
                          <m:sSub>
                            <m:sSub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sSubPr>
                            <m:e>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𝐷</m:t>
                              </m:r>
                            </m:e>
                            <m: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𝜏</m:t>
                              </m:r>
                            </m:sub>
                          </m:sSub>
                        </m:e>
                      </m:d>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 </m:t>
                      </m:r>
                    </m:oMath>
                  </m:oMathPara>
                </a14:m>
                <a:endParaRPr kumimoji="0" lang="en-US" b="0" i="1"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icrosoft Sans Serif" panose="020B0604020202020204" pitchFamily="34" charset="0"/>
                </a:endParaRPr>
              </a:p>
              <a:p>
                <a:pPr marL="0" marR="0" lvl="0" indent="0" algn="l" defTabSz="457200" rtl="0" eaLnBrk="1" fontAlgn="auto" latinLnBrk="0" hangingPunct="1">
                  <a:lnSpc>
                    <a:spcPct val="150000"/>
                  </a:lnSpc>
                  <a:spcBef>
                    <a:spcPct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sSubPr>
                        <m:e>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𝐷</m:t>
                          </m:r>
                        </m:e>
                        <m: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𝜏</m:t>
                          </m:r>
                        </m:sub>
                      </m:s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𝑑𝑖𝑎𝑔</m:t>
                      </m:r>
                      <m:d>
                        <m:d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dPr>
                        <m:e>
                          <m:sSub>
                            <m:sSub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sSubPr>
                            <m:e>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𝜏</m:t>
                              </m:r>
                            </m:e>
                            <m: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1</m:t>
                              </m:r>
                            </m:sub>
                          </m:s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m:t>
                          </m:r>
                          <m:sSub>
                            <m:sSub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sSubPr>
                            <m:e>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𝜏</m:t>
                              </m:r>
                            </m:e>
                            <m: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2</m:t>
                              </m:r>
                            </m:sub>
                          </m:s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m:t>
                          </m:r>
                          <m:sSub>
                            <m:sSub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sSubPr>
                            <m:e>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𝜏</m:t>
                              </m:r>
                            </m:e>
                            <m: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𝑝</m:t>
                              </m:r>
                            </m:sub>
                          </m:sSub>
                        </m:e>
                      </m:d>
                    </m:oMath>
                  </m:oMathPara>
                </a14:m>
                <a:endParaRPr kumimoji="0" lang="en-US" b="0" i="1"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icrosoft Sans Serif" panose="020B0604020202020204" pitchFamily="34" charset="0"/>
                </a:endParaRPr>
              </a:p>
              <a:p>
                <a:pPr marL="0" marR="0" lvl="0" indent="0" algn="l" defTabSz="457200" rtl="0" eaLnBrk="1" fontAlgn="auto" latinLnBrk="0" hangingPunct="1">
                  <a:lnSpc>
                    <a:spcPct val="150000"/>
                  </a:lnSpc>
                  <a:spcBef>
                    <a:spcPct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sSubPr>
                        <m:e>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𝜏</m:t>
                          </m:r>
                        </m:e>
                        <m: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𝑗</m:t>
                          </m:r>
                        </m:sub>
                      </m:s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m:t>
                      </m:r>
                      <m:sSub>
                        <m:sSub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sSubPr>
                        <m:e>
                          <m:r>
                            <m:rPr>
                              <m:sty m:val="p"/>
                            </m:rPr>
                            <a:rPr kumimoji="0" lang="en-US" b="0" i="0"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Λ</m:t>
                          </m:r>
                        </m:e>
                        <m: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𝑗</m:t>
                          </m:r>
                        </m:sub>
                      </m:s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m:t>
                      </m:r>
                      <m:r>
                        <m:rPr>
                          <m:sty m:val="p"/>
                        </m:rPr>
                        <a:rPr kumimoji="0" lang="en-US" b="0" i="0"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exp</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m:t>
                      </m:r>
                      <m:f>
                        <m:f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fPr>
                        <m:num>
                          <m:sSup>
                            <m:sSup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sSupPr>
                            <m:e>
                              <m:r>
                                <m:rPr>
                                  <m:sty m:val="p"/>
                                </m:rPr>
                                <a:rPr kumimoji="0" lang="en-US" b="0" i="0"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Λ</m:t>
                              </m:r>
                            </m:e>
                            <m:sup>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2</m:t>
                              </m:r>
                            </m:sup>
                          </m:sSup>
                        </m:num>
                        <m:den>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2</m:t>
                          </m:r>
                        </m:den>
                      </m:f>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m:t>
                      </m:r>
                    </m:oMath>
                  </m:oMathPara>
                </a14:m>
                <a:endParaRPr kumimoji="0" lang="en-US"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icrosoft Sans Serif" panose="020B0604020202020204" pitchFamily="34" charset="0"/>
                </a:endParaRPr>
              </a:p>
              <a:p>
                <a:pPr marL="0" marR="0" lvl="0" indent="0" algn="l" defTabSz="457200" rtl="0" eaLnBrk="1" fontAlgn="auto" latinLnBrk="0" hangingPunct="1">
                  <a:lnSpc>
                    <a:spcPct val="100000"/>
                  </a:lnSpc>
                  <a:spcBef>
                    <a:spcPct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sSubPr>
                        <m:e>
                          <m:r>
                            <m:rPr>
                              <m:sty m:val="p"/>
                            </m:rPr>
                            <a:rPr kumimoji="0" lang="en-US" b="0" i="0"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Λ</m:t>
                          </m:r>
                        </m:e>
                        <m: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𝑗</m:t>
                          </m:r>
                        </m:sub>
                      </m:s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𝐺</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𝜈</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𝜂</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m:t>
                      </m:r>
                    </m:oMath>
                  </m:oMathPara>
                </a14:m>
                <a:endParaRPr kumimoji="0" lang="en-US" b="0" i="0" u="none" strike="noStrike" kern="1200" cap="none" spc="0" normalizeH="0" baseline="0" noProof="0" dirty="0">
                  <a:ln>
                    <a:noFill/>
                  </a:ln>
                  <a:solidFill>
                    <a:srgbClr val="AD0000"/>
                  </a:solidFill>
                  <a:effectLst/>
                  <a:uLnTx/>
                  <a:uFillTx/>
                  <a:latin typeface="Cambria" panose="02040503050406030204" pitchFamily="18" charset="0"/>
                  <a:ea typeface="Cambria" panose="02040503050406030204" pitchFamily="18" charset="0"/>
                  <a:cs typeface="Microsoft Sans Serif" panose="020B0604020202020204" pitchFamily="34" charset="0"/>
                </a:endParaRPr>
              </a:p>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icrosoft Sans Serif" panose="020B0604020202020204" pitchFamily="34" charset="0"/>
                  </a:rPr>
                  <a:t>spike at zero like the Laplace density, Student-t-like tail behavior.</a:t>
                </a:r>
              </a:p>
              <a:p>
                <a:pPr marL="0" marR="0" lvl="0" indent="0" algn="l" defTabSz="457200" rtl="0" eaLnBrk="1" fontAlgn="auto" latinLnBrk="0" hangingPunct="1">
                  <a:lnSpc>
                    <a:spcPct val="150000"/>
                  </a:lnSpc>
                  <a:spcBef>
                    <a:spcPts val="0"/>
                  </a:spcBef>
                  <a:spcAft>
                    <a:spcPts val="0"/>
                  </a:spcAft>
                  <a:buClrTx/>
                  <a:buSzTx/>
                  <a:buFont typeface="Arial"/>
                  <a:buNone/>
                  <a:tabLst/>
                  <a:defRPr/>
                </a:pPr>
                <a:r>
                  <a:rPr kumimoji="0" lang="en-US" b="1"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icrosoft Sans Serif" panose="020B0604020202020204" pitchFamily="34" charset="0"/>
                  </a:rPr>
                  <a:t>Armagan</a:t>
                </a:r>
                <a:r>
                  <a:rPr kumimoji="0" lang="en-US"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icrosoft Sans Serif" panose="020B0604020202020204" pitchFamily="34" charset="0"/>
                  </a:rPr>
                  <a:t>, Dunson &amp; Lee (2013)</a:t>
                </a:r>
                <a:endParaRPr kumimoji="0" lang="en-US"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icrosoft Sans Serif" panose="020B0604020202020204" pitchFamily="34" charset="0"/>
                </a:endParaRPr>
              </a:p>
              <a:p>
                <a:endParaRPr lang="en-US" dirty="0">
                  <a:solidFill>
                    <a:schemeClr val="bg1"/>
                  </a:solidFill>
                  <a:latin typeface="Cambria" panose="02040503050406030204" pitchFamily="18" charset="0"/>
                  <a:ea typeface="Cambria" panose="02040503050406030204" pitchFamily="18" charset="0"/>
                </a:endParaRPr>
              </a:p>
            </p:txBody>
          </p:sp>
        </mc:Choice>
        <mc:Fallback xmlns="">
          <p:sp>
            <p:nvSpPr>
              <p:cNvPr id="8" name="Content Placeholder 7">
                <a:extLst>
                  <a:ext uri="{FF2B5EF4-FFF2-40B4-BE49-F238E27FC236}">
                    <a16:creationId xmlns:a16="http://schemas.microsoft.com/office/drawing/2014/main" id="{3D245E9F-9448-529B-06A6-F0566A2574B6}"/>
                  </a:ext>
                </a:extLst>
              </p:cNvPr>
              <p:cNvSpPr>
                <a:spLocks noGrp="1" noRot="1" noChangeAspect="1" noMove="1" noResize="1" noEditPoints="1" noAdjustHandles="1" noChangeArrowheads="1" noChangeShapeType="1" noTextEdit="1"/>
              </p:cNvSpPr>
              <p:nvPr>
                <p:ph idx="1"/>
              </p:nvPr>
            </p:nvSpPr>
            <p:spPr>
              <a:xfrm>
                <a:off x="648931" y="2548281"/>
                <a:ext cx="5122606" cy="3658689"/>
              </a:xfrm>
              <a:blipFill>
                <a:blip r:embed="rId4"/>
                <a:stretch>
                  <a:fillRect l="-1189"/>
                </a:stretch>
              </a:blipFill>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265B7993-A2CE-134D-7D54-8DE89F24AFB9}"/>
              </a:ext>
            </a:extLst>
          </p:cNvPr>
          <p:cNvPicPr>
            <a:picLocks noChangeAspect="1"/>
          </p:cNvPicPr>
          <p:nvPr/>
        </p:nvPicPr>
        <p:blipFill>
          <a:blip r:embed="rId5"/>
          <a:stretch>
            <a:fillRect/>
          </a:stretch>
        </p:blipFill>
        <p:spPr>
          <a:xfrm>
            <a:off x="6351724" y="2548281"/>
            <a:ext cx="4932010" cy="3662018"/>
          </a:xfrm>
          <a:prstGeom prst="rect">
            <a:avLst/>
          </a:prstGeom>
          <a:effectLst/>
        </p:spPr>
      </p:pic>
    </p:spTree>
    <p:extLst>
      <p:ext uri="{BB962C8B-B14F-4D97-AF65-F5344CB8AC3E}">
        <p14:creationId xmlns:p14="http://schemas.microsoft.com/office/powerpoint/2010/main" val="621433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1" name="Freeform 7">
            <a:extLst>
              <a:ext uri="{FF2B5EF4-FFF2-40B4-BE49-F238E27FC236}">
                <a16:creationId xmlns:a16="http://schemas.microsoft.com/office/drawing/2014/main" id="{0A01F2A2-AEDD-47DC-AFB5-B97CEB9A5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27E2525-ED47-2FCE-D05F-FCB057E16125}"/>
              </a:ext>
            </a:extLst>
          </p:cNvPr>
          <p:cNvSpPr>
            <a:spLocks noGrp="1"/>
          </p:cNvSpPr>
          <p:nvPr>
            <p:ph type="title"/>
          </p:nvPr>
        </p:nvSpPr>
        <p:spPr>
          <a:xfrm>
            <a:off x="648930" y="629267"/>
            <a:ext cx="9252154" cy="1016654"/>
          </a:xfrm>
        </p:spPr>
        <p:txBody>
          <a:bodyPr>
            <a:normAutofit/>
          </a:bodyPr>
          <a:lstStyle/>
          <a:p>
            <a:pPr algn="ctr"/>
            <a:r>
              <a:rPr lang="en-US" b="1" dirty="0">
                <a:latin typeface="Cambria" panose="02040503050406030204" pitchFamily="18" charset="0"/>
                <a:ea typeface="Cambria" panose="02040503050406030204" pitchFamily="18" charset="0"/>
                <a:cs typeface="Microsoft Sans Serif" panose="020B0604020202020204" pitchFamily="34" charset="0"/>
              </a:rPr>
              <a:t>Dirichlet Laplace Prior</a:t>
            </a:r>
            <a:endParaRPr lang="en-US" b="1" dirty="0">
              <a:latin typeface="Cambria" panose="02040503050406030204" pitchFamily="18" charset="0"/>
              <a:ea typeface="Cambria" panose="02040503050406030204" pitchFamily="18" charset="0"/>
            </a:endParaRPr>
          </a:p>
        </p:txBody>
      </p:sp>
      <p:sp>
        <p:nvSpPr>
          <p:cNvPr id="13" name="Rectangle 12">
            <a:extLst>
              <a:ext uri="{FF2B5EF4-FFF2-40B4-BE49-F238E27FC236}">
                <a16:creationId xmlns:a16="http://schemas.microsoft.com/office/drawing/2014/main" id="{DB5AF5F3-AD0A-4EFA-854A-47C780F2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5">
            <a:extLst>
              <a:ext uri="{FF2B5EF4-FFF2-40B4-BE49-F238E27FC236}">
                <a16:creationId xmlns:a16="http://schemas.microsoft.com/office/drawing/2014/main" id="{1E3D6D6C-E192-4135-B1DB-17C71EEBC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A1A8746A-7908-FD0F-E240-2BD943FC4DF1}"/>
                  </a:ext>
                </a:extLst>
              </p:cNvPr>
              <p:cNvSpPr>
                <a:spLocks noGrp="1"/>
              </p:cNvSpPr>
              <p:nvPr>
                <p:ph idx="1"/>
              </p:nvPr>
            </p:nvSpPr>
            <p:spPr>
              <a:xfrm>
                <a:off x="648931" y="2548281"/>
                <a:ext cx="5122606" cy="3658689"/>
              </a:xfrm>
            </p:spPr>
            <p:txBody>
              <a:bodyPr>
                <a:noAutofit/>
              </a:bodyPr>
              <a:lstStyle/>
              <a:p>
                <a:pPr marL="0" marR="0" lvl="0" indent="0" algn="l" defTabSz="457200" rtl="0" eaLnBrk="1" fontAlgn="auto" latinLnBrk="0" hangingPunct="1">
                  <a:lnSpc>
                    <a:spcPct val="100000"/>
                  </a:lnSpc>
                  <a:spcBef>
                    <a:spcPct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Helvetica Neue Bold Condensed"/>
                            </a:rPr>
                          </m:ctrlPr>
                        </m:sSubPr>
                        <m:e>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𝛽</m:t>
                          </m:r>
                        </m:e>
                        <m: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𝑗</m:t>
                          </m:r>
                        </m:sub>
                      </m:s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m:t>
                      </m:r>
                      <m:sSub>
                        <m:sSub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sSubPr>
                        <m:e>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𝑁</m:t>
                          </m:r>
                        </m:e>
                        <m: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𝑝</m:t>
                          </m:r>
                        </m:sub>
                      </m:sSub>
                      <m:d>
                        <m:d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dPr>
                        <m:e>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0,</m:t>
                          </m:r>
                          <m:sSub>
                            <m:sSub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sSubPr>
                            <m:e>
                              <m:r>
                                <a:rPr kumimoji="0" lang="en-US" b="0" i="0"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𝜓</m:t>
                              </m:r>
                            </m:e>
                            <m:sub>
                              <m:r>
                                <m:rPr>
                                  <m:sty m:val="p"/>
                                </m:rPr>
                                <a:rPr kumimoji="0" lang="en-US" b="0" i="0"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j</m:t>
                              </m:r>
                            </m:sub>
                          </m:sSub>
                          <m:sSubSup>
                            <m:sSubSup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sSubSupPr>
                            <m:e>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𝜙</m:t>
                              </m:r>
                            </m:e>
                            <m: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𝑗</m:t>
                              </m:r>
                            </m:sub>
                            <m:sup>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2</m:t>
                              </m:r>
                            </m:sup>
                          </m:sSubSup>
                          <m:sSup>
                            <m:sSup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sSupPr>
                            <m:e>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𝜏</m:t>
                              </m:r>
                            </m:e>
                            <m:sup>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2</m:t>
                              </m:r>
                            </m:sup>
                          </m:sSup>
                        </m:e>
                      </m:d>
                    </m:oMath>
                  </m:oMathPara>
                </a14:m>
                <a:endParaRPr kumimoji="0" lang="en-US"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icrosoft Sans Serif" panose="020B0604020202020204" pitchFamily="34" charset="0"/>
                </a:endParaRPr>
              </a:p>
              <a:p>
                <a:pPr marL="0" marR="0" lvl="0" indent="0" algn="l" defTabSz="457200" rtl="0" eaLnBrk="1" fontAlgn="auto" latinLnBrk="0" hangingPunct="1">
                  <a:lnSpc>
                    <a:spcPct val="100000"/>
                  </a:lnSpc>
                  <a:spcBef>
                    <a:spcPct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sSubPr>
                        <m:e>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𝜓</m:t>
                          </m:r>
                        </m:e>
                        <m: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𝑗</m:t>
                          </m:r>
                        </m:sub>
                      </m:s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m:t>
                      </m:r>
                      <m:func>
                        <m:func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funcPr>
                        <m:fName>
                          <m:r>
                            <m:rPr>
                              <m:sty m:val="p"/>
                            </m:rPr>
                            <a:rPr kumimoji="0" lang="en-US" b="0" i="0"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exp</m:t>
                          </m:r>
                        </m:fName>
                        <m:e>
                          <m:d>
                            <m:d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dPr>
                            <m:e>
                              <m:f>
                                <m:f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fPr>
                                <m:num>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1</m:t>
                                  </m:r>
                                </m:num>
                                <m:den>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2</m:t>
                                  </m:r>
                                </m:den>
                              </m:f>
                            </m:e>
                          </m:d>
                        </m:e>
                      </m:func>
                    </m:oMath>
                  </m:oMathPara>
                </a14:m>
                <a:endParaRPr kumimoji="0" lang="en-US"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icrosoft Sans Serif" panose="020B0604020202020204" pitchFamily="34" charset="0"/>
                </a:endParaRPr>
              </a:p>
              <a:p>
                <a:pPr marL="0" marR="0" lvl="0" indent="0" algn="l" defTabSz="457200" rtl="0" eaLnBrk="1" fontAlgn="auto" latinLnBrk="0" hangingPunct="1">
                  <a:lnSpc>
                    <a:spcPct val="100000"/>
                  </a:lnSpc>
                  <a:spcBef>
                    <a:spcPct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𝜙</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𝐷𝑖𝑟</m:t>
                      </m:r>
                      <m:d>
                        <m:d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dPr>
                        <m:e>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𝑎</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𝑎</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𝑎</m:t>
                          </m:r>
                        </m:e>
                      </m:d>
                    </m:oMath>
                  </m:oMathPara>
                </a14:m>
                <a:endParaRPr kumimoji="0" lang="en-US"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icrosoft Sans Serif" panose="020B0604020202020204" pitchFamily="34" charset="0"/>
                </a:endParaRPr>
              </a:p>
              <a:p>
                <a:pPr marL="0" marR="0" lvl="0" indent="0" algn="l" defTabSz="457200" rtl="0" eaLnBrk="1" fontAlgn="auto" latinLnBrk="0" hangingPunct="1">
                  <a:lnSpc>
                    <a:spcPct val="100000"/>
                  </a:lnSpc>
                  <a:spcBef>
                    <a:spcPct val="0"/>
                  </a:spcBef>
                  <a:spcAft>
                    <a:spcPts val="0"/>
                  </a:spcAft>
                  <a:buClrTx/>
                  <a:buSzTx/>
                  <a:buFont typeface="Arial"/>
                  <a:buNone/>
                  <a:tabLst/>
                  <a:defRPr/>
                </a:pPr>
                <a14:m>
                  <m:oMathPara xmlns:m="http://schemas.openxmlformats.org/officeDocument/2006/math">
                    <m:oMathParaPr>
                      <m:jc m:val="centerGroup"/>
                    </m:oMathParaPr>
                    <m:oMath xmlns:m="http://schemas.openxmlformats.org/officeDocument/2006/math">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𝜏</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𝐺</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𝑝𝑎</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m:t>
                      </m:r>
                      <m:f>
                        <m:f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ctrlPr>
                        </m:fPr>
                        <m:num>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1</m:t>
                          </m:r>
                        </m:num>
                        <m:den>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2</m:t>
                          </m:r>
                        </m:den>
                      </m:f>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n-ea"/>
                          <a:cs typeface="Helvetica Neue Bold Condensed"/>
                        </a:rPr>
                        <m:t>)</m:t>
                      </m:r>
                    </m:oMath>
                  </m:oMathPara>
                </a14:m>
                <a:endParaRPr kumimoji="0" lang="en-US" b="0" i="0" u="none" strike="noStrike" kern="1200" cap="none" spc="0" normalizeH="0" baseline="0" noProof="0" dirty="0">
                  <a:ln>
                    <a:noFill/>
                  </a:ln>
                  <a:solidFill>
                    <a:srgbClr val="AD0000"/>
                  </a:solidFill>
                  <a:effectLst/>
                  <a:uLnTx/>
                  <a:uFillTx/>
                  <a:latin typeface="Cambria" panose="02040503050406030204" pitchFamily="18" charset="0"/>
                  <a:ea typeface="Cambria" panose="02040503050406030204" pitchFamily="18" charset="0"/>
                  <a:cs typeface="Microsoft Sans Serif" panose="020B0604020202020204" pitchFamily="34" charset="0"/>
                </a:endParaRPr>
              </a:p>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icrosoft Sans Serif" panose="020B0604020202020204" pitchFamily="34" charset="0"/>
                  </a:rPr>
                  <a:t> </a:t>
                </a:r>
                <a14:m>
                  <m:oMath xmlns:m="http://schemas.openxmlformats.org/officeDocument/2006/math">
                    <m:sSub>
                      <m:sSub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ctrlPr>
                      </m:sSubPr>
                      <m:e>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𝜙</m:t>
                        </m:r>
                      </m:e>
                      <m: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𝑗</m:t>
                        </m:r>
                      </m:sub>
                    </m:sSub>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m:t>
                    </m:r>
                    <m:r>
                      <m:rPr>
                        <m:sty m:val="p"/>
                      </m:rPr>
                      <a:rPr kumimoji="0" lang="en-US" b="0" i="0"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local</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 </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𝜏</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m:t>
                    </m:r>
                    <m:r>
                      <m:rPr>
                        <m:sty m:val="p"/>
                      </m:rPr>
                      <a:rPr kumimoji="0" lang="en-US" b="0" i="0"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global</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 </m:t>
                    </m:r>
                  </m:oMath>
                </a14:m>
                <a:endParaRPr kumimoji="0" lang="en-US" b="0" i="1"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icrosoft Sans Serif" panose="020B0604020202020204" pitchFamily="34" charset="0"/>
                </a:endParaRPr>
              </a:p>
              <a:p>
                <a:pPr marL="342900" marR="0" lvl="0" indent="-34290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14:m>
                  <m:oMath xmlns:m="http://schemas.openxmlformats.org/officeDocument/2006/math">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𝑎</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=.5 </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𝑜𝑟</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 </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𝑎</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m:t>
                    </m:r>
                    <m:f>
                      <m:fPr>
                        <m:ctrlP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ctrlPr>
                      </m:fPr>
                      <m:num>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1</m:t>
                        </m:r>
                      </m:num>
                      <m:den>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𝑝</m:t>
                        </m:r>
                      </m:den>
                    </m:f>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 </m:t>
                    </m:r>
                    <m:r>
                      <a:rPr kumimoji="0" lang="en-US" b="0" i="0"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  </m:t>
                    </m:r>
                    <m:r>
                      <m:rPr>
                        <m:sty m:val="p"/>
                      </m:rPr>
                      <a:rPr kumimoji="0" lang="en-US" b="0" i="0"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recomended</m:t>
                    </m:r>
                    <m:r>
                      <a:rPr kumimoji="0" lang="en-US" b="0" i="0"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 </m:t>
                    </m:r>
                    <m:r>
                      <a:rPr kumimoji="0" lang="en-US" b="0" i="1" u="none" strike="noStrike" kern="1200" cap="none" spc="0" normalizeH="0" baseline="0" noProof="0">
                        <a:ln>
                          <a:noFill/>
                        </a:ln>
                        <a:solidFill>
                          <a:prstClr val="black"/>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𝑎</m:t>
                    </m:r>
                  </m:oMath>
                </a14:m>
                <a:r>
                  <a:rPr kumimoji="0" lang="en-US"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icrosoft Sans Serif" panose="020B0604020202020204" pitchFamily="34" charset="0"/>
                  </a:rPr>
                  <a:t> induces shrinkage. </a:t>
                </a:r>
              </a:p>
              <a:p>
                <a:pPr marL="0" marR="0" lvl="0" indent="0" algn="l" defTabSz="457200" rtl="0" eaLnBrk="1" fontAlgn="auto" latinLnBrk="0" hangingPunct="1">
                  <a:lnSpc>
                    <a:spcPct val="150000"/>
                  </a:lnSpc>
                  <a:spcBef>
                    <a:spcPts val="0"/>
                  </a:spcBef>
                  <a:spcAft>
                    <a:spcPts val="0"/>
                  </a:spcAft>
                  <a:buClrTx/>
                  <a:buSzTx/>
                  <a:buFont typeface="Arial"/>
                  <a:buNone/>
                  <a:tabLst/>
                  <a:defRPr/>
                </a:pPr>
                <a:r>
                  <a:rPr kumimoji="0" lang="en-US"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icrosoft Sans Serif" panose="020B0604020202020204" pitchFamily="34" charset="0"/>
                  </a:rPr>
                  <a:t>Bhattacharyya et al. (2015)</a:t>
                </a:r>
                <a:endParaRPr kumimoji="0" lang="en-US"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icrosoft Sans Serif" panose="020B0604020202020204" pitchFamily="34" charset="0"/>
                </a:endParaRPr>
              </a:p>
              <a:p>
                <a:endParaRPr lang="en-US" dirty="0">
                  <a:solidFill>
                    <a:schemeClr val="bg1"/>
                  </a:solidFill>
                  <a:latin typeface="Cambria" panose="02040503050406030204" pitchFamily="18" charset="0"/>
                  <a:ea typeface="Cambria" panose="02040503050406030204" pitchFamily="18" charset="0"/>
                </a:endParaRPr>
              </a:p>
            </p:txBody>
          </p:sp>
        </mc:Choice>
        <mc:Fallback xmlns="">
          <p:sp>
            <p:nvSpPr>
              <p:cNvPr id="8" name="Content Placeholder 7">
                <a:extLst>
                  <a:ext uri="{FF2B5EF4-FFF2-40B4-BE49-F238E27FC236}">
                    <a16:creationId xmlns:a16="http://schemas.microsoft.com/office/drawing/2014/main" id="{A1A8746A-7908-FD0F-E240-2BD943FC4DF1}"/>
                  </a:ext>
                </a:extLst>
              </p:cNvPr>
              <p:cNvSpPr>
                <a:spLocks noGrp="1" noRot="1" noChangeAspect="1" noMove="1" noResize="1" noEditPoints="1" noAdjustHandles="1" noChangeArrowheads="1" noChangeShapeType="1" noTextEdit="1"/>
              </p:cNvSpPr>
              <p:nvPr>
                <p:ph idx="1"/>
              </p:nvPr>
            </p:nvSpPr>
            <p:spPr>
              <a:xfrm>
                <a:off x="648931" y="2548281"/>
                <a:ext cx="5122606" cy="3658689"/>
              </a:xfrm>
              <a:blipFill>
                <a:blip r:embed="rId4"/>
                <a:stretch>
                  <a:fillRect l="-1189" b="-14000"/>
                </a:stretch>
              </a:blipFill>
            </p:spPr>
            <p:txBody>
              <a:bodyPr/>
              <a:lstStyle/>
              <a:p>
                <a:r>
                  <a:rPr lang="en-US">
                    <a:noFill/>
                  </a:rPr>
                  <a:t> </a:t>
                </a:r>
              </a:p>
            </p:txBody>
          </p:sp>
        </mc:Fallback>
      </mc:AlternateContent>
      <p:pic>
        <p:nvPicPr>
          <p:cNvPr id="4" name="Picture 4" descr="Image result for dirichlet laplace prior">
            <a:extLst>
              <a:ext uri="{FF2B5EF4-FFF2-40B4-BE49-F238E27FC236}">
                <a16:creationId xmlns:a16="http://schemas.microsoft.com/office/drawing/2014/main" id="{D434BB24-92F0-6880-8333-4AB0D9105D6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650855" y="2548281"/>
            <a:ext cx="4333749" cy="366201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19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0604E0B1-6762-4B99-A6A5-42ED8E20D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1" name="Freeform 7">
            <a:extLst>
              <a:ext uri="{FF2B5EF4-FFF2-40B4-BE49-F238E27FC236}">
                <a16:creationId xmlns:a16="http://schemas.microsoft.com/office/drawing/2014/main" id="{6D86F5FF-DE1B-4BAB-A7BE-6F39F5DD9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ACDE74B-87F1-401B-B3FA-34B16A372A6A}"/>
              </a:ext>
            </a:extLst>
          </p:cNvPr>
          <p:cNvSpPr>
            <a:spLocks noGrp="1"/>
          </p:cNvSpPr>
          <p:nvPr>
            <p:ph type="title"/>
          </p:nvPr>
        </p:nvSpPr>
        <p:spPr>
          <a:xfrm>
            <a:off x="648930" y="629267"/>
            <a:ext cx="9252154" cy="1016654"/>
          </a:xfrm>
        </p:spPr>
        <p:txBody>
          <a:bodyPr>
            <a:normAutofit/>
          </a:bodyPr>
          <a:lstStyle/>
          <a:p>
            <a:pPr algn="ctr"/>
            <a:r>
              <a:rPr lang="en-US" b="1" dirty="0">
                <a:solidFill>
                  <a:srgbClr val="EBEBEB"/>
                </a:solidFill>
                <a:latin typeface="Cambria" panose="02040503050406030204" pitchFamily="18" charset="0"/>
                <a:ea typeface="Cambria" panose="02040503050406030204" pitchFamily="18" charset="0"/>
              </a:rPr>
              <a:t>Content</a:t>
            </a:r>
          </a:p>
        </p:txBody>
      </p:sp>
      <p:sp>
        <p:nvSpPr>
          <p:cNvPr id="43" name="Rectangle 42">
            <a:extLst>
              <a:ext uri="{FF2B5EF4-FFF2-40B4-BE49-F238E27FC236}">
                <a16:creationId xmlns:a16="http://schemas.microsoft.com/office/drawing/2014/main" id="{736AD705-9544-45E1-B278-8D99F718B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5" name="Freeform: Shape 44">
            <a:extLst>
              <a:ext uri="{FF2B5EF4-FFF2-40B4-BE49-F238E27FC236}">
                <a16:creationId xmlns:a16="http://schemas.microsoft.com/office/drawing/2014/main" id="{8DFFC5B7-4963-4902-8A90-EFF576689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35" name="Content Placeholder 2">
            <a:extLst>
              <a:ext uri="{FF2B5EF4-FFF2-40B4-BE49-F238E27FC236}">
                <a16:creationId xmlns:a16="http://schemas.microsoft.com/office/drawing/2014/main" id="{C5041410-F103-4087-9082-E99C876D6525}"/>
              </a:ext>
            </a:extLst>
          </p:cNvPr>
          <p:cNvGraphicFramePr>
            <a:graphicFrameLocks noGrp="1"/>
          </p:cNvGraphicFramePr>
          <p:nvPr>
            <p:ph idx="1"/>
            <p:extLst>
              <p:ext uri="{D42A27DB-BD31-4B8C-83A1-F6EECF244321}">
                <p14:modId xmlns:p14="http://schemas.microsoft.com/office/powerpoint/2010/main" val="174333089"/>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1944116"/>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85E70-3BD6-426B-AB79-D380149F5779}"/>
              </a:ext>
            </a:extLst>
          </p:cNvPr>
          <p:cNvSpPr>
            <a:spLocks noGrp="1"/>
          </p:cNvSpPr>
          <p:nvPr>
            <p:ph type="title"/>
          </p:nvPr>
        </p:nvSpPr>
        <p:spPr>
          <a:xfrm>
            <a:off x="646112" y="452718"/>
            <a:ext cx="4165580" cy="1400530"/>
          </a:xfrm>
        </p:spPr>
        <p:txBody>
          <a:bodyPr vert="horz" lIns="91440" tIns="45720" rIns="91440" bIns="45720" rtlCol="0">
            <a:normAutofit/>
          </a:bodyPr>
          <a:lstStyle/>
          <a:p>
            <a:pPr algn="ctr">
              <a:lnSpc>
                <a:spcPct val="90000"/>
              </a:lnSpc>
            </a:pPr>
            <a:r>
              <a:rPr lang="en-US" sz="2900" b="1" dirty="0">
                <a:latin typeface="Cambria" panose="02040503050406030204" pitchFamily="18" charset="0"/>
                <a:ea typeface="Cambria" panose="02040503050406030204" pitchFamily="18" charset="0"/>
              </a:rPr>
              <a:t>Categorical Response</a:t>
            </a:r>
            <a:br>
              <a:rPr lang="en-US" sz="2900" b="1" dirty="0">
                <a:latin typeface="Cambria" panose="02040503050406030204" pitchFamily="18" charset="0"/>
                <a:ea typeface="Cambria" panose="02040503050406030204" pitchFamily="18" charset="0"/>
              </a:rPr>
            </a:br>
            <a:r>
              <a:rPr lang="en-US" sz="2900" b="1" dirty="0">
                <a:latin typeface="Cambria" panose="02040503050406030204" pitchFamily="18" charset="0"/>
                <a:ea typeface="Cambria" panose="02040503050406030204" pitchFamily="18" charset="0"/>
              </a:rPr>
              <a:t>Models</a:t>
            </a:r>
          </a:p>
        </p:txBody>
      </p:sp>
      <p:sp>
        <p:nvSpPr>
          <p:cNvPr id="44" name="Freeform 23">
            <a:extLst>
              <a:ext uri="{FF2B5EF4-FFF2-40B4-BE49-F238E27FC236}">
                <a16:creationId xmlns:a16="http://schemas.microsoft.com/office/drawing/2014/main" id="{2142F58F-1A18-445C-8057-25B9F986C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6" name="Freeform 5">
            <a:extLst>
              <a:ext uri="{FF2B5EF4-FFF2-40B4-BE49-F238E27FC236}">
                <a16:creationId xmlns:a16="http://schemas.microsoft.com/office/drawing/2014/main" id="{2C8825F8-2BBE-4F09-844D-BD569EE90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48" name="Rectangle 47">
            <a:extLst>
              <a:ext uri="{FF2B5EF4-FFF2-40B4-BE49-F238E27FC236}">
                <a16:creationId xmlns:a16="http://schemas.microsoft.com/office/drawing/2014/main" id="{1E0B305D-E4F9-4F9F-81CA-BDFBA88B2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a:extLst>
              <a:ext uri="{FF2B5EF4-FFF2-40B4-BE49-F238E27FC236}">
                <a16:creationId xmlns:a16="http://schemas.microsoft.com/office/drawing/2014/main" id="{1D7EE875-6807-4513-B141-2DDD37FC9878}"/>
              </a:ext>
            </a:extLst>
          </p:cNvPr>
          <p:cNvPicPr>
            <a:picLocks noChangeAspect="1"/>
          </p:cNvPicPr>
          <p:nvPr/>
        </p:nvPicPr>
        <p:blipFill>
          <a:blip r:embed="rId4"/>
          <a:stretch>
            <a:fillRect/>
          </a:stretch>
        </p:blipFill>
        <p:spPr>
          <a:xfrm>
            <a:off x="6018211" y="1257378"/>
            <a:ext cx="5449471" cy="2452262"/>
          </a:xfrm>
          <a:prstGeom prst="rect">
            <a:avLst/>
          </a:prstGeom>
          <a:effectLst/>
        </p:spPr>
      </p:pic>
      <p:sp>
        <p:nvSpPr>
          <p:cNvPr id="50" name="Rectangle 49">
            <a:extLst>
              <a:ext uri="{FF2B5EF4-FFF2-40B4-BE49-F238E27FC236}">
                <a16:creationId xmlns:a16="http://schemas.microsoft.com/office/drawing/2014/main" id="{1D77C917-B31B-4151-9BB3-768748C42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mc:AlternateContent xmlns:mc="http://schemas.openxmlformats.org/markup-compatibility/2006" xmlns:a14="http://schemas.microsoft.com/office/drawing/2010/main">
        <mc:Choice Requires="a14">
          <p:sp>
            <p:nvSpPr>
              <p:cNvPr id="41" name="Content Placeholder 40">
                <a:extLst>
                  <a:ext uri="{FF2B5EF4-FFF2-40B4-BE49-F238E27FC236}">
                    <a16:creationId xmlns:a16="http://schemas.microsoft.com/office/drawing/2014/main" id="{92D41729-882A-401B-948A-DD00BA02927F}"/>
                  </a:ext>
                </a:extLst>
              </p:cNvPr>
              <p:cNvSpPr>
                <a:spLocks noGrp="1"/>
              </p:cNvSpPr>
              <p:nvPr>
                <p:ph idx="1"/>
              </p:nvPr>
            </p:nvSpPr>
            <p:spPr>
              <a:xfrm>
                <a:off x="646113" y="2052918"/>
                <a:ext cx="4165146" cy="4195481"/>
              </a:xfrm>
            </p:spPr>
            <p:txBody>
              <a:bodyPr>
                <a:norm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r>
                      <a:rPr lang="en-US" sz="2400" b="0" i="1" smtClean="0">
                        <a:latin typeface="Cambria Math" panose="02040503050406030204" pitchFamily="18" charset="0"/>
                      </a:rPr>
                      <m:t>𝐵𝑖𝑛</m:t>
                    </m:r>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e>
                    </m:d>
                    <m:r>
                      <a:rPr lang="en-US" sz="2400" b="0" i="0" smtClean="0">
                        <a:latin typeface="Cambria Math" panose="02040503050406030204" pitchFamily="18" charset="0"/>
                      </a:rPr>
                      <m:t>, </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p</m:t>
                        </m:r>
                      </m:e>
                      <m:sub>
                        <m:r>
                          <m:rPr>
                            <m:sty m:val="p"/>
                          </m:rPr>
                          <a:rPr lang="en-US" sz="2400" b="0" i="0" smtClean="0">
                            <a:latin typeface="Cambria Math" panose="02040503050406030204" pitchFamily="18" charset="0"/>
                          </a:rPr>
                          <m:t>i</m:t>
                        </m:r>
                      </m:sub>
                    </m:sSub>
                    <m:r>
                      <a:rPr lang="en-US" sz="2400" b="0" i="0"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exp</m:t>
                        </m:r>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m:rPr>
                                    <m:sty m:val="p"/>
                                  </m:rPr>
                                  <a:rPr lang="en-US" sz="2400" b="0" i="0" smtClean="0">
                                    <a:latin typeface="Cambria Math" panose="02040503050406030204" pitchFamily="18" charset="0"/>
                                  </a:rPr>
                                  <m:t>i</m:t>
                                </m:r>
                              </m:sub>
                              <m:sup>
                                <m:r>
                                  <m:rPr>
                                    <m:sty m:val="p"/>
                                  </m:rPr>
                                  <a:rPr lang="en-US" sz="2400" b="0" i="0" smtClean="0">
                                    <a:latin typeface="Cambria Math" panose="02040503050406030204" pitchFamily="18" charset="0"/>
                                  </a:rPr>
                                  <m:t>T</m:t>
                                </m:r>
                              </m:sup>
                            </m:sSubSup>
                            <m:r>
                              <a:rPr lang="en-US" sz="2400" b="0" i="1" smtClean="0">
                                <a:latin typeface="Cambria Math" panose="02040503050406030204" pitchFamily="18" charset="0"/>
                              </a:rPr>
                              <m:t>𝛽</m:t>
                            </m:r>
                          </m:e>
                        </m:d>
                      </m:num>
                      <m:den>
                        <m:r>
                          <a:rPr lang="en-US" sz="2400" b="0" i="1" smtClean="0">
                            <a:latin typeface="Cambria Math" panose="02040503050406030204" pitchFamily="18" charset="0"/>
                          </a:rPr>
                          <m:t>1+</m:t>
                        </m:r>
                        <m:r>
                          <m:rPr>
                            <m:sty m:val="p"/>
                          </m:rPr>
                          <a:rPr lang="en-US" sz="2400" b="0" i="0" smtClean="0">
                            <a:latin typeface="Cambria Math" panose="02040503050406030204" pitchFamily="18" charset="0"/>
                          </a:rPr>
                          <m:t>exp</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𝑇</m:t>
                            </m:r>
                          </m:sup>
                        </m:sSubSup>
                        <m:r>
                          <a:rPr lang="en-US" sz="2400" b="0" i="1" smtClean="0">
                            <a:latin typeface="Cambria Math" panose="02040503050406030204" pitchFamily="18" charset="0"/>
                          </a:rPr>
                          <m:t>𝛽</m:t>
                        </m:r>
                        <m:r>
                          <a:rPr lang="en-US" sz="2400" b="0" i="1" smtClean="0">
                            <a:latin typeface="Cambria Math" panose="02040503050406030204" pitchFamily="18" charset="0"/>
                          </a:rPr>
                          <m:t>)</m:t>
                        </m:r>
                      </m:den>
                    </m:f>
                    <m:r>
                      <m:rPr>
                        <m:lit/>
                      </m:rPr>
                      <a:rPr lang="en-US" sz="2400" b="0" i="1" smtClean="0">
                        <a:latin typeface="Cambria Math" panose="02040503050406030204" pitchFamily="18" charset="0"/>
                      </a:rPr>
                      <m:t> </m:t>
                    </m:r>
                  </m:oMath>
                </a14:m>
                <a:endParaRPr lang="en-US" sz="2400" b="0" dirty="0">
                  <a:ea typeface="Microsoft Sans Serif" panose="020B0604020202020204" pitchFamily="34" charset="0"/>
                  <a:cs typeface="Microsoft Sans Serif" panose="020B0604020202020204" pitchFamily="34" charset="0"/>
                </a:endParaRPr>
              </a:p>
              <a:p>
                <a14:m>
                  <m:oMath xmlns:m="http://schemas.openxmlformats.org/officeDocument/2006/math">
                    <m:func>
                      <m:funcPr>
                        <m:ctrlPr>
                          <a:rPr lang="en-US" sz="2400" b="1" i="1">
                            <a:latin typeface="Cambria Math" panose="02040503050406030204" pitchFamily="18" charset="0"/>
                          </a:rPr>
                        </m:ctrlPr>
                      </m:funcPr>
                      <m:fName>
                        <m:r>
                          <a:rPr lang="en-US" sz="2400" b="1" i="1">
                            <a:latin typeface="Cambria Math" panose="02040503050406030204" pitchFamily="18" charset="0"/>
                          </a:rPr>
                          <m:t>𝒍𝒐𝒈</m:t>
                        </m:r>
                      </m:fName>
                      <m:e>
                        <m:d>
                          <m:dPr>
                            <m:ctrlPr>
                              <a:rPr lang="en-US" sz="2400" b="1" i="1">
                                <a:latin typeface="Cambria Math" panose="02040503050406030204" pitchFamily="18" charset="0"/>
                              </a:rPr>
                            </m:ctrlPr>
                          </m:dPr>
                          <m:e>
                            <m:f>
                              <m:fPr>
                                <m:ctrlPr>
                                  <a:rPr lang="en-US" sz="2400" b="1" i="1">
                                    <a:latin typeface="Cambria Math" panose="02040503050406030204" pitchFamily="18" charset="0"/>
                                  </a:rPr>
                                </m:ctrlPr>
                              </m:fPr>
                              <m:num>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a:latin typeface="Cambria Math" panose="02040503050406030204" pitchFamily="18" charset="0"/>
                                      </a:rPr>
                                      <m:t>𝒊</m:t>
                                    </m:r>
                                  </m:sub>
                                </m:sSub>
                              </m:num>
                              <m:den>
                                <m:r>
                                  <a:rPr lang="en-US" sz="2400" b="1" i="1">
                                    <a:latin typeface="Cambria Math" panose="02040503050406030204" pitchFamily="18" charset="0"/>
                                  </a:rPr>
                                  <m:t>𝟏</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𝒑</m:t>
                                    </m:r>
                                  </m:e>
                                  <m:sub>
                                    <m:r>
                                      <a:rPr lang="en-US" sz="2400" b="1" i="1">
                                        <a:latin typeface="Cambria Math" panose="02040503050406030204" pitchFamily="18" charset="0"/>
                                      </a:rPr>
                                      <m:t>𝒊</m:t>
                                    </m:r>
                                  </m:sub>
                                </m:sSub>
                              </m:den>
                            </m:f>
                          </m:e>
                        </m:d>
                      </m:e>
                    </m:func>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𝟏</m:t>
                        </m:r>
                      </m:sub>
                    </m:sSub>
                    <m:sSub>
                      <m:sSubPr>
                        <m:ctrlPr>
                          <a:rPr lang="en-US" sz="2400" b="1" i="1">
                            <a:latin typeface="Cambria Math" panose="02040503050406030204" pitchFamily="18" charset="0"/>
                          </a:rPr>
                        </m:ctrlPr>
                      </m:sSubPr>
                      <m:e>
                        <m:r>
                          <a:rPr lang="en-US" sz="2400" b="1" i="1">
                            <a:latin typeface="Cambria Math" panose="02040503050406030204" pitchFamily="18" charset="0"/>
                          </a:rPr>
                          <m:t>𝑿</m:t>
                        </m:r>
                      </m:e>
                      <m:sub>
                        <m:r>
                          <a:rPr lang="en-US" sz="2400" b="1" i="1">
                            <a:latin typeface="Cambria Math" panose="02040503050406030204" pitchFamily="18" charset="0"/>
                          </a:rPr>
                          <m:t>𝟏</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𝜷</m:t>
                        </m:r>
                      </m:e>
                      <m:sub>
                        <m:r>
                          <a:rPr lang="en-US" sz="2400" b="1" i="1">
                            <a:latin typeface="Cambria Math" panose="02040503050406030204" pitchFamily="18" charset="0"/>
                          </a:rPr>
                          <m:t>𝒑</m:t>
                        </m:r>
                      </m:sub>
                    </m:sSub>
                    <m:sSub>
                      <m:sSubPr>
                        <m:ctrlPr>
                          <a:rPr lang="en-US" sz="2400" b="1" i="1">
                            <a:latin typeface="Cambria Math" panose="02040503050406030204" pitchFamily="18" charset="0"/>
                          </a:rPr>
                        </m:ctrlPr>
                      </m:sSubPr>
                      <m:e>
                        <m:r>
                          <a:rPr lang="en-US" sz="2400" b="1" i="1">
                            <a:latin typeface="Cambria Math" panose="02040503050406030204" pitchFamily="18" charset="0"/>
                          </a:rPr>
                          <m:t>𝑿</m:t>
                        </m:r>
                      </m:e>
                      <m:sub>
                        <m:r>
                          <a:rPr lang="en-US" sz="2400" b="1" i="1" smtClean="0">
                            <a:latin typeface="Cambria Math" panose="02040503050406030204" pitchFamily="18" charset="0"/>
                          </a:rPr>
                          <m:t>𝒑</m:t>
                        </m:r>
                      </m:sub>
                    </m:sSub>
                  </m:oMath>
                </a14:m>
                <a:endParaRPr lang="en-US" sz="2400" b="1" dirty="0">
                  <a:ea typeface="Microsoft Sans Serif" panose="020B0604020202020204" pitchFamily="34" charset="0"/>
                  <a:cs typeface="Microsoft Sans Serif" panose="020B0604020202020204" pitchFamily="34" charset="0"/>
                </a:endParaRPr>
              </a:p>
              <a:p>
                <a14:m>
                  <m:oMath xmlns:m="http://schemas.openxmlformats.org/officeDocument/2006/math">
                    <m:r>
                      <a:rPr lang="en-US" sz="2400" b="1" i="1" smtClean="0">
                        <a:latin typeface="Cambria Math" panose="02040503050406030204" pitchFamily="18" charset="0"/>
                      </a:rPr>
                      <m:t>𝜷</m:t>
                    </m:r>
                    <m:r>
                      <a:rPr lang="en-US" sz="2400" b="1" i="1" smtClean="0">
                        <a:latin typeface="Cambria Math" panose="02040503050406030204" pitchFamily="18" charset="0"/>
                      </a:rPr>
                      <m:t>~</m:t>
                    </m:r>
                    <m:r>
                      <a:rPr lang="en-US" sz="2400" b="1" i="1" smtClean="0">
                        <a:latin typeface="Cambria Math" panose="02040503050406030204" pitchFamily="18" charset="0"/>
                      </a:rPr>
                      <m:t>𝒇</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m:t>
                        </m:r>
                      </m:e>
                    </m:d>
                    <m:r>
                      <a:rPr lang="en-US" sz="2400" b="0" i="1" smtClean="0">
                        <a:latin typeface="Cambria Math" panose="02040503050406030204" pitchFamily="18" charset="0"/>
                      </a:rPr>
                      <m:t>−</m:t>
                    </m:r>
                    <m:r>
                      <a:rPr lang="en-US" sz="2400" b="1" i="1" smtClean="0">
                        <a:latin typeface="Cambria Math" panose="02040503050406030204" pitchFamily="18" charset="0"/>
                      </a:rPr>
                      <m:t>𝑷𝒓𝒊𝒐𝒓</m:t>
                    </m:r>
                    <m:r>
                      <a:rPr lang="en-US" sz="2400" b="1" i="1" smtClean="0">
                        <a:latin typeface="Cambria Math" panose="02040503050406030204" pitchFamily="18" charset="0"/>
                      </a:rPr>
                      <m:t> </m:t>
                    </m:r>
                    <m:r>
                      <a:rPr lang="en-US" sz="2400" b="1" i="1" smtClean="0">
                        <a:latin typeface="Cambria Math" panose="02040503050406030204" pitchFamily="18" charset="0"/>
                      </a:rPr>
                      <m:t>𝒊𝒏𝒇𝒐𝒓𝒎𝒂𝒕𝒊𝒐𝒏</m:t>
                    </m:r>
                  </m:oMath>
                </a14:m>
                <a:endParaRPr lang="en-US" sz="2400" b="1" dirty="0">
                  <a:ea typeface="Microsoft Sans Serif" panose="020B0604020202020204" pitchFamily="34" charset="0"/>
                  <a:cs typeface="Microsoft Sans Serif" panose="020B0604020202020204" pitchFamily="34" charset="0"/>
                </a:endParaRPr>
              </a:p>
              <a:p>
                <a:r>
                  <a:rPr lang="en-US" sz="2400" dirty="0"/>
                  <a:t>Multinomial Logistic regression for &gt; 2 classes</a:t>
                </a:r>
              </a:p>
            </p:txBody>
          </p:sp>
        </mc:Choice>
        <mc:Fallback xmlns="">
          <p:sp>
            <p:nvSpPr>
              <p:cNvPr id="41" name="Content Placeholder 40">
                <a:extLst>
                  <a:ext uri="{FF2B5EF4-FFF2-40B4-BE49-F238E27FC236}">
                    <a16:creationId xmlns:a16="http://schemas.microsoft.com/office/drawing/2014/main" id="{92D41729-882A-401B-948A-DD00BA02927F}"/>
                  </a:ext>
                </a:extLst>
              </p:cNvPr>
              <p:cNvSpPr>
                <a:spLocks noGrp="1" noRot="1" noChangeAspect="1" noMove="1" noResize="1" noEditPoints="1" noAdjustHandles="1" noChangeArrowheads="1" noChangeShapeType="1" noTextEdit="1"/>
              </p:cNvSpPr>
              <p:nvPr>
                <p:ph idx="1"/>
              </p:nvPr>
            </p:nvSpPr>
            <p:spPr>
              <a:xfrm>
                <a:off x="646113" y="2052918"/>
                <a:ext cx="4165146" cy="4195481"/>
              </a:xfrm>
              <a:blipFill>
                <a:blip r:embed="rId5"/>
                <a:stretch>
                  <a:fillRect l="-1171" r="-439"/>
                </a:stretch>
              </a:blipFill>
            </p:spPr>
            <p:txBody>
              <a:bodyPr/>
              <a:lstStyle/>
              <a:p>
                <a:r>
                  <a:rPr lang="en-US">
                    <a:noFill/>
                  </a:rPr>
                  <a:t> </a:t>
                </a:r>
              </a:p>
            </p:txBody>
          </p:sp>
        </mc:Fallback>
      </mc:AlternateContent>
      <p:pic>
        <p:nvPicPr>
          <p:cNvPr id="18" name="Picture 17" descr="Chart, diagram&#10;&#10;Description automatically generated">
            <a:extLst>
              <a:ext uri="{FF2B5EF4-FFF2-40B4-BE49-F238E27FC236}">
                <a16:creationId xmlns:a16="http://schemas.microsoft.com/office/drawing/2014/main" id="{669D4049-B118-4594-A15C-3AE9E9F98D6C}"/>
              </a:ext>
            </a:extLst>
          </p:cNvPr>
          <p:cNvPicPr>
            <a:picLocks noChangeAspect="1"/>
          </p:cNvPicPr>
          <p:nvPr/>
        </p:nvPicPr>
        <p:blipFill>
          <a:blip r:embed="rId6"/>
          <a:stretch>
            <a:fillRect/>
          </a:stretch>
        </p:blipFill>
        <p:spPr>
          <a:xfrm>
            <a:off x="6329106" y="3709640"/>
            <a:ext cx="3164450" cy="2721427"/>
          </a:xfrm>
          <a:prstGeom prst="rect">
            <a:avLst/>
          </a:prstGeom>
          <a:effectLst/>
        </p:spPr>
      </p:pic>
    </p:spTree>
    <p:extLst>
      <p:ext uri="{BB962C8B-B14F-4D97-AF65-F5344CB8AC3E}">
        <p14:creationId xmlns:p14="http://schemas.microsoft.com/office/powerpoint/2010/main" val="2436811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617C-E227-404A-8AE4-BA226D9477E1}"/>
              </a:ext>
            </a:extLst>
          </p:cNvPr>
          <p:cNvSpPr>
            <a:spLocks noGrp="1"/>
          </p:cNvSpPr>
          <p:nvPr>
            <p:ph type="title"/>
          </p:nvPr>
        </p:nvSpPr>
        <p:spPr>
          <a:xfrm>
            <a:off x="646111" y="401918"/>
            <a:ext cx="9404723" cy="1400530"/>
          </a:xfrm>
        </p:spPr>
        <p:txBody>
          <a:bodyPr>
            <a:normAutofit/>
          </a:bodyPr>
          <a:lstStyle/>
          <a:p>
            <a:pPr algn="ctr"/>
            <a:r>
              <a:rPr lang="en-US" b="1" dirty="0">
                <a:latin typeface="Cambria" panose="02040503050406030204" pitchFamily="18" charset="0"/>
                <a:ea typeface="Cambria" panose="02040503050406030204" pitchFamily="18" charset="0"/>
              </a:rPr>
              <a:t>Bayesian Paradigm for Count/Categorical Data</a:t>
            </a:r>
          </a:p>
        </p:txBody>
      </p:sp>
      <p:sp>
        <p:nvSpPr>
          <p:cNvPr id="39" name="Rectangle 38">
            <a:extLst>
              <a:ext uri="{FF2B5EF4-FFF2-40B4-BE49-F238E27FC236}">
                <a16:creationId xmlns:a16="http://schemas.microsoft.com/office/drawing/2014/main" id="{C696EBFA-4394-4B46-9875-039A1F1D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a:extLst>
              <a:ext uri="{FF2B5EF4-FFF2-40B4-BE49-F238E27FC236}">
                <a16:creationId xmlns:a16="http://schemas.microsoft.com/office/drawing/2014/main" id="{484E947D-7790-4F57-A74A-0A666AE8CAC1}"/>
              </a:ext>
            </a:extLst>
          </p:cNvPr>
          <p:cNvGraphicFramePr>
            <a:graphicFrameLocks noGrp="1"/>
          </p:cNvGraphicFramePr>
          <p:nvPr>
            <p:ph idx="1"/>
            <p:extLst>
              <p:ext uri="{D42A27DB-BD31-4B8C-83A1-F6EECF244321}">
                <p14:modId xmlns:p14="http://schemas.microsoft.com/office/powerpoint/2010/main" val="3553302360"/>
              </p:ext>
            </p:extLst>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32449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8FE9F-8C3A-4F8D-BF07-0E6270D1FE67}"/>
              </a:ext>
            </a:extLst>
          </p:cNvPr>
          <p:cNvSpPr>
            <a:spLocks noGrp="1"/>
          </p:cNvSpPr>
          <p:nvPr>
            <p:ph type="title"/>
          </p:nvPr>
        </p:nvSpPr>
        <p:spPr>
          <a:xfrm>
            <a:off x="646112" y="452718"/>
            <a:ext cx="4165580" cy="1400530"/>
          </a:xfrm>
        </p:spPr>
        <p:txBody>
          <a:bodyPr>
            <a:normAutofit fontScale="90000"/>
          </a:bodyPr>
          <a:lstStyle/>
          <a:p>
            <a:pPr>
              <a:lnSpc>
                <a:spcPct val="90000"/>
              </a:lnSpc>
            </a:pPr>
            <a:r>
              <a:rPr lang="en-US" sz="3300" b="1" dirty="0">
                <a:latin typeface="Cambria" panose="02040503050406030204" pitchFamily="18" charset="0"/>
                <a:ea typeface="Cambria" panose="02040503050406030204" pitchFamily="18" charset="0"/>
              </a:rPr>
              <a:t>Logistic Regression with Shrinkage Priors </a:t>
            </a:r>
          </a:p>
        </p:txBody>
      </p:sp>
      <p:sp>
        <p:nvSpPr>
          <p:cNvPr id="74" name="Freeform 23">
            <a:extLst>
              <a:ext uri="{FF2B5EF4-FFF2-40B4-BE49-F238E27FC236}">
                <a16:creationId xmlns:a16="http://schemas.microsoft.com/office/drawing/2014/main" id="{A994CE7E-AD98-4045-A15B-9054CF58DC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75" name="Freeform 5">
            <a:extLst>
              <a:ext uri="{FF2B5EF4-FFF2-40B4-BE49-F238E27FC236}">
                <a16:creationId xmlns:a16="http://schemas.microsoft.com/office/drawing/2014/main" id="{19C1720A-5B1A-4E31-93A0-A8ACD67EE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76" name="Rectangle 69">
            <a:extLst>
              <a:ext uri="{FF2B5EF4-FFF2-40B4-BE49-F238E27FC236}">
                <a16:creationId xmlns:a16="http://schemas.microsoft.com/office/drawing/2014/main" id="{67C5F271-EC3D-4C17-8F0A-F4F15F524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17" descr="Graphical user interface, text&#10;&#10;Description automatically generated">
            <a:extLst>
              <a:ext uri="{FF2B5EF4-FFF2-40B4-BE49-F238E27FC236}">
                <a16:creationId xmlns:a16="http://schemas.microsoft.com/office/drawing/2014/main" id="{6FD7DCE4-60BF-4B95-B493-78258A0BC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10" y="959238"/>
            <a:ext cx="5449471" cy="1539476"/>
          </a:xfrm>
          <a:prstGeom prst="rect">
            <a:avLst/>
          </a:prstGeom>
          <a:effectLst/>
        </p:spPr>
      </p:pic>
      <p:sp>
        <p:nvSpPr>
          <p:cNvPr id="77" name="Rectangle 71">
            <a:extLst>
              <a:ext uri="{FF2B5EF4-FFF2-40B4-BE49-F238E27FC236}">
                <a16:creationId xmlns:a16="http://schemas.microsoft.com/office/drawing/2014/main" id="{9F8250EE-4590-407B-B039-E8BDF27FA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0" name="Content Placeholder 21">
            <a:extLst>
              <a:ext uri="{FF2B5EF4-FFF2-40B4-BE49-F238E27FC236}">
                <a16:creationId xmlns:a16="http://schemas.microsoft.com/office/drawing/2014/main" id="{F8E7420F-387E-4795-BB5E-78743D591CED}"/>
              </a:ext>
            </a:extLst>
          </p:cNvPr>
          <p:cNvSpPr>
            <a:spLocks noGrp="1"/>
          </p:cNvSpPr>
          <p:nvPr>
            <p:ph idx="1"/>
          </p:nvPr>
        </p:nvSpPr>
        <p:spPr>
          <a:xfrm>
            <a:off x="646113" y="2052918"/>
            <a:ext cx="4165146" cy="4195481"/>
          </a:xfrm>
        </p:spPr>
        <p:txBody>
          <a:bodyPr>
            <a:normAutofit/>
          </a:bodyPr>
          <a:lstStyle/>
          <a:p>
            <a:r>
              <a:rPr lang="en-US" dirty="0">
                <a:latin typeface="Cambria" panose="02040503050406030204" pitchFamily="18" charset="0"/>
                <a:ea typeface="Cambria" panose="02040503050406030204" pitchFamily="18" charset="0"/>
              </a:rPr>
              <a:t>Need to sample from an intractable density</a:t>
            </a:r>
          </a:p>
          <a:p>
            <a:r>
              <a:rPr lang="en-US" dirty="0">
                <a:latin typeface="Cambria" panose="02040503050406030204" pitchFamily="18" charset="0"/>
                <a:ea typeface="Cambria" panose="02040503050406030204" pitchFamily="18" charset="0"/>
              </a:rPr>
              <a:t>Data Augmentation = Posterior distributions in closed form, Gibbs Sampling</a:t>
            </a:r>
          </a:p>
          <a:p>
            <a:endParaRPr lang="en-US"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07D2780C-E885-82EA-AA0A-D97052F0680F}"/>
              </a:ext>
            </a:extLst>
          </p:cNvPr>
          <p:cNvPicPr>
            <a:picLocks noChangeAspect="1"/>
          </p:cNvPicPr>
          <p:nvPr/>
        </p:nvPicPr>
        <p:blipFill>
          <a:blip r:embed="rId5"/>
          <a:stretch>
            <a:fillRect/>
          </a:stretch>
        </p:blipFill>
        <p:spPr>
          <a:xfrm>
            <a:off x="6315515" y="3006197"/>
            <a:ext cx="5007261" cy="3242202"/>
          </a:xfrm>
          <a:prstGeom prst="rect">
            <a:avLst/>
          </a:prstGeom>
          <a:effectLst/>
        </p:spPr>
      </p:pic>
    </p:spTree>
    <p:extLst>
      <p:ext uri="{BB962C8B-B14F-4D97-AF65-F5344CB8AC3E}">
        <p14:creationId xmlns:p14="http://schemas.microsoft.com/office/powerpoint/2010/main" val="1593592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0A06-570A-1BEF-5906-016C0B3F82C8}"/>
              </a:ext>
            </a:extLst>
          </p:cNvPr>
          <p:cNvSpPr>
            <a:spLocks noGrp="1"/>
          </p:cNvSpPr>
          <p:nvPr>
            <p:ph type="title"/>
          </p:nvPr>
        </p:nvSpPr>
        <p:spPr>
          <a:xfrm>
            <a:off x="648931" y="629266"/>
            <a:ext cx="4166510" cy="1622321"/>
          </a:xfrm>
        </p:spPr>
        <p:txBody>
          <a:bodyPr>
            <a:normAutofit/>
          </a:bodyPr>
          <a:lstStyle/>
          <a:p>
            <a:pPr>
              <a:lnSpc>
                <a:spcPct val="90000"/>
              </a:lnSpc>
            </a:pPr>
            <a:r>
              <a:rPr lang="en-US" sz="3600" b="1" dirty="0">
                <a:latin typeface="Cambria" panose="02040503050406030204" pitchFamily="18" charset="0"/>
                <a:ea typeface="Cambria" panose="02040503050406030204" pitchFamily="18" charset="0"/>
              </a:rPr>
              <a:t>Polya-Gamma Data Augmentation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191A77-B084-164C-3312-452C45F6F3E3}"/>
                  </a:ext>
                </a:extLst>
              </p:cNvPr>
              <p:cNvSpPr>
                <a:spLocks noGrp="1"/>
              </p:cNvSpPr>
              <p:nvPr>
                <p:ph idx="1"/>
              </p:nvPr>
            </p:nvSpPr>
            <p:spPr>
              <a:xfrm>
                <a:off x="648931" y="2438400"/>
                <a:ext cx="4166509" cy="3785419"/>
              </a:xfrm>
            </p:spPr>
            <p:txBody>
              <a:bodyPr>
                <a:normAutofit/>
              </a:bodyPr>
              <a:lstStyle/>
              <a:p>
                <a:r>
                  <a:rPr lang="en-US" dirty="0">
                    <a:latin typeface="Cambria" panose="02040503050406030204" pitchFamily="18" charset="0"/>
                    <a:ea typeface="Cambria" panose="02040503050406030204" pitchFamily="18" charset="0"/>
                  </a:rPr>
                  <a:t>Need to sample from an intractable density f(</a:t>
                </a:r>
                <a:r>
                  <a:rPr lang="el-GR" dirty="0">
                    <a:latin typeface="Cambria" panose="02040503050406030204" pitchFamily="18" charset="0"/>
                    <a:ea typeface="Cambria" panose="02040503050406030204" pitchFamily="18" charset="0"/>
                  </a:rPr>
                  <a:t>θ</a:t>
                </a:r>
                <a:r>
                  <a:rPr lang="en-US" dirty="0">
                    <a:latin typeface="Cambria" panose="02040503050406030204" pitchFamily="18" charset="0"/>
                    <a:ea typeface="Cambria" panose="02040503050406030204" pitchFamily="18" charset="0"/>
                  </a:rPr>
                  <a:t>)</a:t>
                </a:r>
              </a:p>
              <a:p>
                <a:r>
                  <a:rPr lang="en-US" dirty="0">
                    <a:latin typeface="Cambria" panose="02040503050406030204" pitchFamily="18" charset="0"/>
                    <a:ea typeface="Cambria" panose="02040503050406030204" pitchFamily="18" charset="0"/>
                  </a:rPr>
                  <a:t>Introduce a latent variable V such that </a:t>
                </a:r>
                <a14:m>
                  <m:oMath xmlns:m="http://schemas.openxmlformats.org/officeDocument/2006/math">
                    <m:nary>
                      <m:naryPr>
                        <m:limLoc m:val="undOvr"/>
                        <m:subHide m:val="on"/>
                        <m:supHide m:val="on"/>
                        <m:ctrlPr>
                          <a:rPr lang="en-US" i="1" smtClean="0">
                            <a:latin typeface="Cambria Math" panose="02040503050406030204" pitchFamily="18" charset="0"/>
                          </a:rPr>
                        </m:ctrlPr>
                      </m:naryPr>
                      <m:sub/>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𝜃</m:t>
                            </m:r>
                          </m:e>
                        </m:d>
                        <m:r>
                          <a:rPr lang="en-US" b="0" i="1" smtClean="0">
                            <a:latin typeface="Cambria Math" panose="02040503050406030204" pitchFamily="18" charset="0"/>
                          </a:rPr>
                          <m:t>𝑑𝑣</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𝜃</m:t>
                        </m:r>
                      </m:e>
                    </m:nary>
                    <m:r>
                      <a:rPr lang="en-US" b="0" i="0" smtClean="0">
                        <a:latin typeface="Cambria Math" panose="02040503050406030204" pitchFamily="18" charset="0"/>
                      </a:rPr>
                      <m:t>)</m:t>
                    </m:r>
                  </m:oMath>
                </a14:m>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f(V|</a:t>
                </a:r>
                <a:r>
                  <a:rPr lang="el-GR" dirty="0">
                    <a:latin typeface="Cambria" panose="02040503050406030204" pitchFamily="18" charset="0"/>
                    <a:ea typeface="Cambria" panose="02040503050406030204" pitchFamily="18" charset="0"/>
                  </a:rPr>
                  <a:t> θ</a:t>
                </a:r>
                <a:r>
                  <a:rPr lang="en-US" dirty="0">
                    <a:latin typeface="Cambria" panose="02040503050406030204" pitchFamily="18" charset="0"/>
                    <a:ea typeface="Cambria" panose="02040503050406030204" pitchFamily="18" charset="0"/>
                  </a:rPr>
                  <a:t>) &amp; f(</a:t>
                </a:r>
                <a:r>
                  <a:rPr lang="el-GR" dirty="0">
                    <a:latin typeface="Cambria" panose="02040503050406030204" pitchFamily="18" charset="0"/>
                    <a:ea typeface="Cambria" panose="02040503050406030204" pitchFamily="18" charset="0"/>
                  </a:rPr>
                  <a:t>θ</a:t>
                </a:r>
                <a:r>
                  <a:rPr lang="en-US" dirty="0">
                    <a:latin typeface="Cambria" panose="02040503050406030204" pitchFamily="18" charset="0"/>
                    <a:ea typeface="Cambria" panose="02040503050406030204" pitchFamily="18" charset="0"/>
                  </a:rPr>
                  <a:t>|V) are easier to sample. </a:t>
                </a:r>
              </a:p>
              <a:p>
                <a:r>
                  <a:rPr lang="en-US" dirty="0">
                    <a:latin typeface="Cambria" panose="02040503050406030204" pitchFamily="18" charset="0"/>
                    <a:ea typeface="Cambria" panose="02040503050406030204" pitchFamily="18" charset="0"/>
                  </a:rPr>
                  <a:t>Polya-gamma PG (1,c) distribution takes the form </a:t>
                </a:r>
              </a:p>
              <a:p>
                <a:pPr marL="0" indent="0">
                  <a:buNone/>
                </a:pPr>
                <a:endParaRPr lang="en-US" dirty="0">
                  <a:latin typeface="Cambria" panose="02040503050406030204" pitchFamily="18" charset="0"/>
                  <a:ea typeface="Cambria" panose="02040503050406030204" pitchFamily="18" charset="0"/>
                </a:endParaRPr>
              </a:p>
            </p:txBody>
          </p:sp>
        </mc:Choice>
        <mc:Fallback xmlns="">
          <p:sp>
            <p:nvSpPr>
              <p:cNvPr id="3" name="Content Placeholder 2">
                <a:extLst>
                  <a:ext uri="{FF2B5EF4-FFF2-40B4-BE49-F238E27FC236}">
                    <a16:creationId xmlns:a16="http://schemas.microsoft.com/office/drawing/2014/main" id="{0A191A77-B084-164C-3312-452C45F6F3E3}"/>
                  </a:ext>
                </a:extLst>
              </p:cNvPr>
              <p:cNvSpPr>
                <a:spLocks noGrp="1" noRot="1" noChangeAspect="1" noMove="1" noResize="1" noEditPoints="1" noAdjustHandles="1" noChangeArrowheads="1" noChangeShapeType="1" noTextEdit="1"/>
              </p:cNvSpPr>
              <p:nvPr>
                <p:ph idx="1"/>
              </p:nvPr>
            </p:nvSpPr>
            <p:spPr>
              <a:xfrm>
                <a:off x="648931" y="2438400"/>
                <a:ext cx="4166509" cy="3785419"/>
              </a:xfrm>
              <a:blipFill>
                <a:blip r:embed="rId4"/>
                <a:stretch>
                  <a:fillRect l="-585" t="-805" r="-2485"/>
                </a:stretch>
              </a:blipFill>
            </p:spPr>
            <p:txBody>
              <a:bodyPr/>
              <a:lstStyle/>
              <a:p>
                <a:r>
                  <a:rPr lang="en-US">
                    <a:noFill/>
                  </a:rPr>
                  <a:t> </a:t>
                </a:r>
              </a:p>
            </p:txBody>
          </p:sp>
        </mc:Fallback>
      </mc:AlternateContent>
      <p:sp>
        <p:nvSpPr>
          <p:cNvPr id="21"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3" name="Rectangle 22">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 name="Picture 4">
            <a:extLst>
              <a:ext uri="{FF2B5EF4-FFF2-40B4-BE49-F238E27FC236}">
                <a16:creationId xmlns:a16="http://schemas.microsoft.com/office/drawing/2014/main" id="{BF95B673-FBE3-97B1-FAD9-837C92DDA2F8}"/>
              </a:ext>
            </a:extLst>
          </p:cNvPr>
          <p:cNvPicPr>
            <a:picLocks noChangeAspect="1"/>
          </p:cNvPicPr>
          <p:nvPr/>
        </p:nvPicPr>
        <p:blipFill>
          <a:blip r:embed="rId5"/>
          <a:stretch>
            <a:fillRect/>
          </a:stretch>
        </p:blipFill>
        <p:spPr>
          <a:xfrm>
            <a:off x="6093992" y="1180919"/>
            <a:ext cx="5449889" cy="4496158"/>
          </a:xfrm>
          <a:prstGeom prst="rect">
            <a:avLst/>
          </a:prstGeom>
          <a:effectLst/>
        </p:spPr>
      </p:pic>
      <p:sp>
        <p:nvSpPr>
          <p:cNvPr id="27" name="Rectangle 26">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3986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98ADC-640C-00AF-6332-9ECBFB71BD1C}"/>
              </a:ext>
            </a:extLst>
          </p:cNvPr>
          <p:cNvSpPr>
            <a:spLocks noGrp="1"/>
          </p:cNvSpPr>
          <p:nvPr>
            <p:ph type="title"/>
          </p:nvPr>
        </p:nvSpPr>
        <p:spPr/>
        <p:txBody>
          <a:bodyPr/>
          <a:lstStyle/>
          <a:p>
            <a:pPr algn="ctr"/>
            <a:r>
              <a:rPr lang="en-US" b="1" dirty="0">
                <a:latin typeface="Cambria" panose="02040503050406030204" pitchFamily="18" charset="0"/>
                <a:ea typeface="Cambria" panose="02040503050406030204" pitchFamily="18" charset="0"/>
              </a:rPr>
              <a:t>Posterior Distribution with Horseshoe and Polya Gamma in Logistic Regression</a:t>
            </a:r>
          </a:p>
        </p:txBody>
      </p:sp>
      <p:pic>
        <p:nvPicPr>
          <p:cNvPr id="4" name="Content Placeholder 3">
            <a:extLst>
              <a:ext uri="{FF2B5EF4-FFF2-40B4-BE49-F238E27FC236}">
                <a16:creationId xmlns:a16="http://schemas.microsoft.com/office/drawing/2014/main" id="{A8773EE1-17DA-ECA4-E01D-0B152FB74C8C}"/>
              </a:ext>
            </a:extLst>
          </p:cNvPr>
          <p:cNvPicPr>
            <a:picLocks noGrp="1" noChangeAspect="1"/>
          </p:cNvPicPr>
          <p:nvPr>
            <p:ph idx="1"/>
          </p:nvPr>
        </p:nvPicPr>
        <p:blipFill>
          <a:blip r:embed="rId3"/>
          <a:stretch>
            <a:fillRect/>
          </a:stretch>
        </p:blipFill>
        <p:spPr>
          <a:xfrm>
            <a:off x="2441301" y="2448878"/>
            <a:ext cx="6718214" cy="4195762"/>
          </a:xfrm>
          <a:prstGeom prst="rect">
            <a:avLst/>
          </a:prstGeom>
        </p:spPr>
      </p:pic>
      <p:sp>
        <p:nvSpPr>
          <p:cNvPr id="5" name="Rectangle 4">
            <a:extLst>
              <a:ext uri="{FF2B5EF4-FFF2-40B4-BE49-F238E27FC236}">
                <a16:creationId xmlns:a16="http://schemas.microsoft.com/office/drawing/2014/main" id="{DA5C23DF-48BA-E8B4-0979-C78F83E1009E}"/>
              </a:ext>
            </a:extLst>
          </p:cNvPr>
          <p:cNvSpPr/>
          <p:nvPr/>
        </p:nvSpPr>
        <p:spPr>
          <a:xfrm>
            <a:off x="5080000" y="3752849"/>
            <a:ext cx="3959381" cy="685801"/>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897885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1864C-A187-CAD7-DA64-69C23C0F9F92}"/>
              </a:ext>
            </a:extLst>
          </p:cNvPr>
          <p:cNvSpPr>
            <a:spLocks noGrp="1"/>
          </p:cNvSpPr>
          <p:nvPr>
            <p:ph type="title"/>
          </p:nvPr>
        </p:nvSpPr>
        <p:spPr/>
        <p:txBody>
          <a:bodyPr/>
          <a:lstStyle/>
          <a:p>
            <a:pPr algn="ctr"/>
            <a:r>
              <a:rPr lang="en-US" b="1" dirty="0">
                <a:latin typeface="Cambria" panose="02040503050406030204" pitchFamily="18" charset="0"/>
                <a:ea typeface="Cambria" panose="02040503050406030204" pitchFamily="18" charset="0"/>
              </a:rPr>
              <a:t>Conditional Distributions</a:t>
            </a:r>
            <a:br>
              <a:rPr lang="en-US" b="1" dirty="0">
                <a:latin typeface="Cambria" panose="02040503050406030204" pitchFamily="18" charset="0"/>
                <a:ea typeface="Cambria" panose="02040503050406030204" pitchFamily="18" charset="0"/>
              </a:rPr>
            </a:br>
            <a:endParaRPr lang="en-US" b="1" dirty="0">
              <a:latin typeface="Cambria" panose="02040503050406030204" pitchFamily="18" charset="0"/>
              <a:ea typeface="Cambria" panose="02040503050406030204" pitchFamily="18" charset="0"/>
            </a:endParaRPr>
          </a:p>
        </p:txBody>
      </p:sp>
      <p:pic>
        <p:nvPicPr>
          <p:cNvPr id="4" name="Content Placeholder 3">
            <a:extLst>
              <a:ext uri="{FF2B5EF4-FFF2-40B4-BE49-F238E27FC236}">
                <a16:creationId xmlns:a16="http://schemas.microsoft.com/office/drawing/2014/main" id="{FD8C2F4D-6F7B-2E4F-CEED-2336B05375CD}"/>
              </a:ext>
            </a:extLst>
          </p:cNvPr>
          <p:cNvPicPr>
            <a:picLocks noGrp="1" noChangeAspect="1"/>
          </p:cNvPicPr>
          <p:nvPr>
            <p:ph idx="1"/>
          </p:nvPr>
        </p:nvPicPr>
        <p:blipFill>
          <a:blip r:embed="rId3"/>
          <a:stretch>
            <a:fillRect/>
          </a:stretch>
        </p:blipFill>
        <p:spPr>
          <a:xfrm>
            <a:off x="1126416" y="2052638"/>
            <a:ext cx="8900943" cy="4195762"/>
          </a:xfrm>
          <a:prstGeom prst="rect">
            <a:avLst/>
          </a:prstGeom>
        </p:spPr>
      </p:pic>
      <p:sp>
        <p:nvSpPr>
          <p:cNvPr id="7" name="Rectangle 6">
            <a:extLst>
              <a:ext uri="{FF2B5EF4-FFF2-40B4-BE49-F238E27FC236}">
                <a16:creationId xmlns:a16="http://schemas.microsoft.com/office/drawing/2014/main" id="{740BA8AB-1377-FF3C-A245-ED113626B775}"/>
              </a:ext>
            </a:extLst>
          </p:cNvPr>
          <p:cNvSpPr/>
          <p:nvPr/>
        </p:nvSpPr>
        <p:spPr>
          <a:xfrm>
            <a:off x="2393674" y="2863450"/>
            <a:ext cx="7075446" cy="565550"/>
          </a:xfrm>
          <a:prstGeom prst="rect">
            <a:avLst/>
          </a:prstGeom>
          <a:noFill/>
          <a:ln w="412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8" name="Oval 7">
            <a:extLst>
              <a:ext uri="{FF2B5EF4-FFF2-40B4-BE49-F238E27FC236}">
                <a16:creationId xmlns:a16="http://schemas.microsoft.com/office/drawing/2014/main" id="{C8B70EE1-BB9B-9A9B-3227-A92DD6F61F46}"/>
              </a:ext>
            </a:extLst>
          </p:cNvPr>
          <p:cNvSpPr/>
          <p:nvPr/>
        </p:nvSpPr>
        <p:spPr>
          <a:xfrm>
            <a:off x="5146150" y="5578723"/>
            <a:ext cx="404643" cy="481551"/>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406527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E9C80-09F2-9866-00EA-05AF4815052F}"/>
              </a:ext>
            </a:extLst>
          </p:cNvPr>
          <p:cNvSpPr>
            <a:spLocks noGrp="1"/>
          </p:cNvSpPr>
          <p:nvPr>
            <p:ph type="title"/>
          </p:nvPr>
        </p:nvSpPr>
        <p:spPr/>
        <p:txBody>
          <a:bodyPr/>
          <a:lstStyle/>
          <a:p>
            <a:pPr algn="ctr"/>
            <a:r>
              <a:rPr lang="en-US" b="1" dirty="0">
                <a:latin typeface="Cambria" panose="02040503050406030204" pitchFamily="18" charset="0"/>
                <a:ea typeface="Cambria" panose="02040503050406030204" pitchFamily="18" charset="0"/>
              </a:rPr>
              <a:t>Conditional Distributions</a:t>
            </a:r>
            <a:br>
              <a:rPr lang="en-US" b="1" dirty="0">
                <a:latin typeface="Cambria" panose="02040503050406030204" pitchFamily="18" charset="0"/>
                <a:ea typeface="Cambria" panose="02040503050406030204" pitchFamily="18" charset="0"/>
              </a:rPr>
            </a:br>
            <a:endParaRPr lang="en-US" dirty="0"/>
          </a:p>
        </p:txBody>
      </p:sp>
      <p:pic>
        <p:nvPicPr>
          <p:cNvPr id="4" name="Content Placeholder 3">
            <a:extLst>
              <a:ext uri="{FF2B5EF4-FFF2-40B4-BE49-F238E27FC236}">
                <a16:creationId xmlns:a16="http://schemas.microsoft.com/office/drawing/2014/main" id="{3FFAB48B-2B5C-AC09-2395-FD08DAAEB3C0}"/>
              </a:ext>
            </a:extLst>
          </p:cNvPr>
          <p:cNvPicPr>
            <a:picLocks noGrp="1" noChangeAspect="1"/>
          </p:cNvPicPr>
          <p:nvPr>
            <p:ph idx="1"/>
          </p:nvPr>
        </p:nvPicPr>
        <p:blipFill>
          <a:blip r:embed="rId3"/>
          <a:stretch>
            <a:fillRect/>
          </a:stretch>
        </p:blipFill>
        <p:spPr>
          <a:xfrm>
            <a:off x="2491491" y="2052638"/>
            <a:ext cx="6170794" cy="4195762"/>
          </a:xfrm>
          <a:prstGeom prst="rect">
            <a:avLst/>
          </a:prstGeom>
        </p:spPr>
      </p:pic>
      <p:sp>
        <p:nvSpPr>
          <p:cNvPr id="5" name="Oval 4">
            <a:extLst>
              <a:ext uri="{FF2B5EF4-FFF2-40B4-BE49-F238E27FC236}">
                <a16:creationId xmlns:a16="http://schemas.microsoft.com/office/drawing/2014/main" id="{8A4234B5-2E8B-4542-B318-2B9E76A2F7A2}"/>
              </a:ext>
            </a:extLst>
          </p:cNvPr>
          <p:cNvSpPr/>
          <p:nvPr/>
        </p:nvSpPr>
        <p:spPr>
          <a:xfrm>
            <a:off x="6854013" y="2703443"/>
            <a:ext cx="404643" cy="481551"/>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6" name="Oval 5">
            <a:extLst>
              <a:ext uri="{FF2B5EF4-FFF2-40B4-BE49-F238E27FC236}">
                <a16:creationId xmlns:a16="http://schemas.microsoft.com/office/drawing/2014/main" id="{D83A79B4-06E9-ABB9-5993-3ED2A8334B20}"/>
              </a:ext>
            </a:extLst>
          </p:cNvPr>
          <p:cNvSpPr/>
          <p:nvPr/>
        </p:nvSpPr>
        <p:spPr>
          <a:xfrm>
            <a:off x="6651691" y="4150519"/>
            <a:ext cx="404643" cy="481551"/>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7" name="Oval 6">
            <a:extLst>
              <a:ext uri="{FF2B5EF4-FFF2-40B4-BE49-F238E27FC236}">
                <a16:creationId xmlns:a16="http://schemas.microsoft.com/office/drawing/2014/main" id="{2917B875-9F1F-EACF-99C1-D3AD44F3D61B}"/>
              </a:ext>
            </a:extLst>
          </p:cNvPr>
          <p:cNvSpPr/>
          <p:nvPr/>
        </p:nvSpPr>
        <p:spPr>
          <a:xfrm>
            <a:off x="6925133" y="5598478"/>
            <a:ext cx="404643" cy="481551"/>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75185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7B703-86D9-4FB2-A1B3-EE019C55CD09}"/>
              </a:ext>
            </a:extLst>
          </p:cNvPr>
          <p:cNvSpPr>
            <a:spLocks noGrp="1"/>
          </p:cNvSpPr>
          <p:nvPr>
            <p:ph type="title"/>
          </p:nvPr>
        </p:nvSpPr>
        <p:spPr/>
        <p:txBody>
          <a:bodyPr/>
          <a:lstStyle/>
          <a:p>
            <a:pPr algn="ctr"/>
            <a:r>
              <a:rPr lang="en-US" sz="4000" b="1" dirty="0">
                <a:latin typeface="Cambria" panose="02040503050406030204" pitchFamily="18" charset="0"/>
                <a:ea typeface="Cambria" panose="02040503050406030204" pitchFamily="18" charset="0"/>
              </a:rPr>
              <a:t>Multinomial Logistic Regression with Shrinkage Prior </a:t>
            </a:r>
          </a:p>
        </p:txBody>
      </p:sp>
      <p:pic>
        <p:nvPicPr>
          <p:cNvPr id="5" name="Content Placeholder 4">
            <a:extLst>
              <a:ext uri="{FF2B5EF4-FFF2-40B4-BE49-F238E27FC236}">
                <a16:creationId xmlns:a16="http://schemas.microsoft.com/office/drawing/2014/main" id="{457480A9-5ABA-44F4-BE14-7CA9508D2F43}"/>
              </a:ext>
            </a:extLst>
          </p:cNvPr>
          <p:cNvPicPr>
            <a:picLocks noGrp="1" noChangeAspect="1"/>
          </p:cNvPicPr>
          <p:nvPr>
            <p:ph idx="1"/>
          </p:nvPr>
        </p:nvPicPr>
        <p:blipFill>
          <a:blip r:embed="rId3"/>
          <a:stretch>
            <a:fillRect/>
          </a:stretch>
        </p:blipFill>
        <p:spPr>
          <a:xfrm>
            <a:off x="956619" y="1900526"/>
            <a:ext cx="6686306" cy="1626966"/>
          </a:xfrm>
        </p:spPr>
      </p:pic>
      <p:pic>
        <p:nvPicPr>
          <p:cNvPr id="7" name="Picture 6">
            <a:extLst>
              <a:ext uri="{FF2B5EF4-FFF2-40B4-BE49-F238E27FC236}">
                <a16:creationId xmlns:a16="http://schemas.microsoft.com/office/drawing/2014/main" id="{3F7F4AC5-9DE0-4502-8EC9-EACEC312B2AD}"/>
              </a:ext>
            </a:extLst>
          </p:cNvPr>
          <p:cNvPicPr>
            <a:picLocks noChangeAspect="1"/>
          </p:cNvPicPr>
          <p:nvPr/>
        </p:nvPicPr>
        <p:blipFill>
          <a:blip r:embed="rId4"/>
          <a:stretch>
            <a:fillRect/>
          </a:stretch>
        </p:blipFill>
        <p:spPr>
          <a:xfrm>
            <a:off x="956619" y="3869411"/>
            <a:ext cx="4939356" cy="1048850"/>
          </a:xfrm>
          <a:prstGeom prst="rect">
            <a:avLst/>
          </a:prstGeom>
        </p:spPr>
      </p:pic>
      <p:pic>
        <p:nvPicPr>
          <p:cNvPr id="9" name="Picture 8">
            <a:extLst>
              <a:ext uri="{FF2B5EF4-FFF2-40B4-BE49-F238E27FC236}">
                <a16:creationId xmlns:a16="http://schemas.microsoft.com/office/drawing/2014/main" id="{F657B357-C50E-461D-9C9D-4CC9B4798C56}"/>
              </a:ext>
            </a:extLst>
          </p:cNvPr>
          <p:cNvPicPr>
            <a:picLocks noChangeAspect="1"/>
          </p:cNvPicPr>
          <p:nvPr/>
        </p:nvPicPr>
        <p:blipFill>
          <a:blip r:embed="rId5"/>
          <a:stretch>
            <a:fillRect/>
          </a:stretch>
        </p:blipFill>
        <p:spPr>
          <a:xfrm>
            <a:off x="956619" y="5065392"/>
            <a:ext cx="6539556" cy="1632187"/>
          </a:xfrm>
          <a:prstGeom prst="rect">
            <a:avLst/>
          </a:prstGeom>
        </p:spPr>
      </p:pic>
      <p:sp>
        <p:nvSpPr>
          <p:cNvPr id="10" name="TextBox 9">
            <a:extLst>
              <a:ext uri="{FF2B5EF4-FFF2-40B4-BE49-F238E27FC236}">
                <a16:creationId xmlns:a16="http://schemas.microsoft.com/office/drawing/2014/main" id="{5D64BE30-9EA1-4611-BC56-3DDDE07FFF27}"/>
              </a:ext>
            </a:extLst>
          </p:cNvPr>
          <p:cNvSpPr txBox="1"/>
          <p:nvPr/>
        </p:nvSpPr>
        <p:spPr>
          <a:xfrm>
            <a:off x="7781925" y="2408259"/>
            <a:ext cx="1764891" cy="400110"/>
          </a:xfrm>
          <a:prstGeom prst="rect">
            <a:avLst/>
          </a:prstGeom>
          <a:noFill/>
        </p:spPr>
        <p:txBody>
          <a:bodyPr wrap="square" rtlCol="0">
            <a:spAutoFit/>
          </a:bodyPr>
          <a:lstStyle/>
          <a:p>
            <a:pPr algn="ctr"/>
            <a:r>
              <a:rPr lang="en-US" sz="2000" b="1" dirty="0">
                <a:latin typeface="Cambria" panose="02040503050406030204" pitchFamily="18" charset="0"/>
                <a:ea typeface="Cambria" panose="02040503050406030204" pitchFamily="18" charset="0"/>
              </a:rPr>
              <a:t>Model</a:t>
            </a:r>
          </a:p>
        </p:txBody>
      </p:sp>
      <p:sp>
        <p:nvSpPr>
          <p:cNvPr id="11" name="TextBox 10">
            <a:extLst>
              <a:ext uri="{FF2B5EF4-FFF2-40B4-BE49-F238E27FC236}">
                <a16:creationId xmlns:a16="http://schemas.microsoft.com/office/drawing/2014/main" id="{83CEFBCC-2234-4AF2-A8EF-200FA270E480}"/>
              </a:ext>
            </a:extLst>
          </p:cNvPr>
          <p:cNvSpPr txBox="1"/>
          <p:nvPr/>
        </p:nvSpPr>
        <p:spPr>
          <a:xfrm>
            <a:off x="6219825" y="3945611"/>
            <a:ext cx="5105400" cy="707886"/>
          </a:xfrm>
          <a:prstGeom prst="rect">
            <a:avLst/>
          </a:prstGeom>
          <a:noFill/>
        </p:spPr>
        <p:txBody>
          <a:bodyPr wrap="square" rtlCol="0">
            <a:spAutoFit/>
          </a:bodyPr>
          <a:lstStyle/>
          <a:p>
            <a:pPr algn="ctr"/>
            <a:r>
              <a:rPr lang="en-US" sz="2000" b="1" dirty="0">
                <a:latin typeface="Cambria" panose="02040503050406030204" pitchFamily="18" charset="0"/>
                <a:ea typeface="Cambria" panose="02040503050406030204" pitchFamily="18" charset="0"/>
              </a:rPr>
              <a:t>Full conditional with shrinkage prior for coefficients of each class</a:t>
            </a:r>
          </a:p>
        </p:txBody>
      </p:sp>
      <p:sp>
        <p:nvSpPr>
          <p:cNvPr id="13" name="TextBox 12">
            <a:extLst>
              <a:ext uri="{FF2B5EF4-FFF2-40B4-BE49-F238E27FC236}">
                <a16:creationId xmlns:a16="http://schemas.microsoft.com/office/drawing/2014/main" id="{0FC0AB25-4A8A-4678-AB29-BDA1289BE733}"/>
              </a:ext>
            </a:extLst>
          </p:cNvPr>
          <p:cNvSpPr txBox="1"/>
          <p:nvPr/>
        </p:nvSpPr>
        <p:spPr>
          <a:xfrm>
            <a:off x="8239125" y="5331619"/>
            <a:ext cx="3086100" cy="1323439"/>
          </a:xfrm>
          <a:prstGeom prst="rect">
            <a:avLst/>
          </a:prstGeom>
          <a:noFill/>
        </p:spPr>
        <p:txBody>
          <a:bodyPr wrap="square" rtlCol="0">
            <a:spAutoFit/>
          </a:bodyPr>
          <a:lstStyle/>
          <a:p>
            <a:pPr algn="ctr"/>
            <a:r>
              <a:rPr lang="en-US" sz="2000" b="1" dirty="0">
                <a:latin typeface="Cambria" panose="02040503050406030204" pitchFamily="18" charset="0"/>
                <a:ea typeface="Cambria" panose="02040503050406030204" pitchFamily="18" charset="0"/>
              </a:rPr>
              <a:t>Posterior distribution for each class with data augmentation and shrinkage priors on β</a:t>
            </a:r>
          </a:p>
        </p:txBody>
      </p:sp>
    </p:spTree>
    <p:extLst>
      <p:ext uri="{BB962C8B-B14F-4D97-AF65-F5344CB8AC3E}">
        <p14:creationId xmlns:p14="http://schemas.microsoft.com/office/powerpoint/2010/main" val="4059819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54FAD-43FE-E975-BBBE-6E6D36AE150C}"/>
              </a:ext>
            </a:extLst>
          </p:cNvPr>
          <p:cNvSpPr>
            <a:spLocks noGrp="1"/>
          </p:cNvSpPr>
          <p:nvPr>
            <p:ph type="title"/>
          </p:nvPr>
        </p:nvSpPr>
        <p:spPr/>
        <p:txBody>
          <a:bodyPr/>
          <a:lstStyle/>
          <a:p>
            <a:pPr algn="ctr"/>
            <a:r>
              <a:rPr lang="en-US" b="1" dirty="0">
                <a:latin typeface="Cambria" panose="02040503050406030204" pitchFamily="18" charset="0"/>
                <a:ea typeface="Cambria" panose="02040503050406030204" pitchFamily="18" charset="0"/>
              </a:rPr>
              <a:t>Negative Binomial Regression with Shrinkage Priors</a:t>
            </a:r>
          </a:p>
        </p:txBody>
      </p:sp>
      <p:pic>
        <p:nvPicPr>
          <p:cNvPr id="5" name="Content Placeholder 4">
            <a:extLst>
              <a:ext uri="{FF2B5EF4-FFF2-40B4-BE49-F238E27FC236}">
                <a16:creationId xmlns:a16="http://schemas.microsoft.com/office/drawing/2014/main" id="{A55DDC55-BB31-41D6-0ABC-A1B14FA6576D}"/>
              </a:ext>
            </a:extLst>
          </p:cNvPr>
          <p:cNvPicPr>
            <a:picLocks noGrp="1" noChangeAspect="1"/>
          </p:cNvPicPr>
          <p:nvPr>
            <p:ph idx="1"/>
          </p:nvPr>
        </p:nvPicPr>
        <p:blipFill>
          <a:blip r:embed="rId3"/>
          <a:stretch>
            <a:fillRect/>
          </a:stretch>
        </p:blipFill>
        <p:spPr>
          <a:xfrm>
            <a:off x="987347" y="3696404"/>
            <a:ext cx="5886299" cy="1036500"/>
          </a:xfrm>
        </p:spPr>
      </p:pic>
      <p:pic>
        <p:nvPicPr>
          <p:cNvPr id="7" name="Picture 6">
            <a:extLst>
              <a:ext uri="{FF2B5EF4-FFF2-40B4-BE49-F238E27FC236}">
                <a16:creationId xmlns:a16="http://schemas.microsoft.com/office/drawing/2014/main" id="{173355B2-73CC-DFC6-DF64-2D71409DC1F7}"/>
              </a:ext>
            </a:extLst>
          </p:cNvPr>
          <p:cNvPicPr>
            <a:picLocks noChangeAspect="1"/>
          </p:cNvPicPr>
          <p:nvPr/>
        </p:nvPicPr>
        <p:blipFill>
          <a:blip r:embed="rId4"/>
          <a:stretch>
            <a:fillRect/>
          </a:stretch>
        </p:blipFill>
        <p:spPr>
          <a:xfrm>
            <a:off x="987347" y="2033716"/>
            <a:ext cx="5779663" cy="839573"/>
          </a:xfrm>
          <a:prstGeom prst="rect">
            <a:avLst/>
          </a:prstGeom>
        </p:spPr>
      </p:pic>
      <p:sp>
        <p:nvSpPr>
          <p:cNvPr id="8" name="TextBox 7">
            <a:extLst>
              <a:ext uri="{FF2B5EF4-FFF2-40B4-BE49-F238E27FC236}">
                <a16:creationId xmlns:a16="http://schemas.microsoft.com/office/drawing/2014/main" id="{24B092DB-C3EC-B9B4-9ED8-E18CDDFE14F5}"/>
              </a:ext>
            </a:extLst>
          </p:cNvPr>
          <p:cNvSpPr txBox="1"/>
          <p:nvPr/>
        </p:nvSpPr>
        <p:spPr>
          <a:xfrm>
            <a:off x="7781925" y="2408259"/>
            <a:ext cx="1764891" cy="400110"/>
          </a:xfrm>
          <a:prstGeom prst="rect">
            <a:avLst/>
          </a:prstGeom>
          <a:noFill/>
        </p:spPr>
        <p:txBody>
          <a:bodyPr wrap="square" rtlCol="0">
            <a:spAutoFit/>
          </a:bodyPr>
          <a:lstStyle/>
          <a:p>
            <a:pPr algn="ctr"/>
            <a:r>
              <a:rPr lang="en-US" sz="2000" b="1" dirty="0">
                <a:latin typeface="Cambria" panose="02040503050406030204" pitchFamily="18" charset="0"/>
                <a:ea typeface="Cambria" panose="02040503050406030204" pitchFamily="18" charset="0"/>
              </a:rPr>
              <a:t>Model</a:t>
            </a:r>
          </a:p>
        </p:txBody>
      </p:sp>
      <p:sp>
        <p:nvSpPr>
          <p:cNvPr id="9" name="TextBox 8">
            <a:extLst>
              <a:ext uri="{FF2B5EF4-FFF2-40B4-BE49-F238E27FC236}">
                <a16:creationId xmlns:a16="http://schemas.microsoft.com/office/drawing/2014/main" id="{E751F715-1FCC-71A7-8CE2-09191D0364EC}"/>
              </a:ext>
            </a:extLst>
          </p:cNvPr>
          <p:cNvSpPr txBox="1"/>
          <p:nvPr/>
        </p:nvSpPr>
        <p:spPr>
          <a:xfrm>
            <a:off x="7781925" y="4049632"/>
            <a:ext cx="1764891" cy="400110"/>
          </a:xfrm>
          <a:prstGeom prst="rect">
            <a:avLst/>
          </a:prstGeom>
          <a:noFill/>
        </p:spPr>
        <p:txBody>
          <a:bodyPr wrap="square" rtlCol="0">
            <a:spAutoFit/>
          </a:bodyPr>
          <a:lstStyle/>
          <a:p>
            <a:pPr algn="ctr"/>
            <a:r>
              <a:rPr lang="en-US" sz="2000" b="1" dirty="0">
                <a:latin typeface="Cambria" panose="02040503050406030204" pitchFamily="18" charset="0"/>
                <a:ea typeface="Cambria" panose="02040503050406030204" pitchFamily="18" charset="0"/>
              </a:rPr>
              <a:t>Likelihood</a:t>
            </a:r>
          </a:p>
        </p:txBody>
      </p:sp>
      <p:sp>
        <p:nvSpPr>
          <p:cNvPr id="3" name="TextBox 2">
            <a:extLst>
              <a:ext uri="{FF2B5EF4-FFF2-40B4-BE49-F238E27FC236}">
                <a16:creationId xmlns:a16="http://schemas.microsoft.com/office/drawing/2014/main" id="{4FBF077C-E095-DD9A-5280-6C4761630823}"/>
              </a:ext>
            </a:extLst>
          </p:cNvPr>
          <p:cNvSpPr txBox="1"/>
          <p:nvPr/>
        </p:nvSpPr>
        <p:spPr>
          <a:xfrm>
            <a:off x="1087120" y="5557520"/>
            <a:ext cx="5344160" cy="369332"/>
          </a:xfrm>
          <a:prstGeom prst="rect">
            <a:avLst/>
          </a:prstGeom>
          <a:noFill/>
        </p:spPr>
        <p:txBody>
          <a:bodyPr wrap="square" rtlCol="0">
            <a:spAutoFit/>
          </a:bodyPr>
          <a:lstStyle/>
          <a:p>
            <a:r>
              <a:rPr lang="en-US" dirty="0" err="1">
                <a:latin typeface="Cambria" panose="02040503050406030204" pitchFamily="18" charset="0"/>
                <a:ea typeface="Cambria" panose="02040503050406030204" pitchFamily="18" charset="0"/>
              </a:rPr>
              <a:t>Shinkage</a:t>
            </a:r>
            <a:r>
              <a:rPr lang="en-US" dirty="0">
                <a:latin typeface="Cambria" panose="02040503050406030204" pitchFamily="18" charset="0"/>
                <a:ea typeface="Cambria" panose="02040503050406030204" pitchFamily="18" charset="0"/>
              </a:rPr>
              <a:t> priors   with 	PG augmentation</a:t>
            </a:r>
          </a:p>
        </p:txBody>
      </p:sp>
    </p:spTree>
    <p:extLst>
      <p:ext uri="{BB962C8B-B14F-4D97-AF65-F5344CB8AC3E}">
        <p14:creationId xmlns:p14="http://schemas.microsoft.com/office/powerpoint/2010/main" val="2584969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C2C6-C6E3-F370-D3D3-D4894515E340}"/>
              </a:ext>
            </a:extLst>
          </p:cNvPr>
          <p:cNvSpPr>
            <a:spLocks noGrp="1"/>
          </p:cNvSpPr>
          <p:nvPr>
            <p:ph type="title"/>
          </p:nvPr>
        </p:nvSpPr>
        <p:spPr/>
        <p:txBody>
          <a:bodyPr/>
          <a:lstStyle/>
          <a:p>
            <a:pPr algn="ctr"/>
            <a:r>
              <a:rPr lang="en-US" b="1">
                <a:latin typeface="Cambria" panose="02040503050406030204" pitchFamily="18" charset="0"/>
                <a:ea typeface="Cambria" panose="02040503050406030204" pitchFamily="18" charset="0"/>
              </a:rPr>
              <a:t>Zero-Inflated Negative Binomial Regression with Shrinkage Priors</a:t>
            </a:r>
            <a:endParaRPr lang="en-US" b="1" dirty="0">
              <a:latin typeface="Cambria" panose="02040503050406030204" pitchFamily="18" charset="0"/>
              <a:ea typeface="Cambria" panose="02040503050406030204" pitchFamily="18" charset="0"/>
            </a:endParaRPr>
          </a:p>
        </p:txBody>
      </p:sp>
      <p:pic>
        <p:nvPicPr>
          <p:cNvPr id="5" name="Content Placeholder 4">
            <a:extLst>
              <a:ext uri="{FF2B5EF4-FFF2-40B4-BE49-F238E27FC236}">
                <a16:creationId xmlns:a16="http://schemas.microsoft.com/office/drawing/2014/main" id="{32195B94-9A9A-BC05-DAA2-8C18A6668409}"/>
              </a:ext>
            </a:extLst>
          </p:cNvPr>
          <p:cNvPicPr>
            <a:picLocks noGrp="1" noChangeAspect="1"/>
          </p:cNvPicPr>
          <p:nvPr>
            <p:ph idx="1"/>
          </p:nvPr>
        </p:nvPicPr>
        <p:blipFill>
          <a:blip r:embed="rId3"/>
          <a:stretch>
            <a:fillRect/>
          </a:stretch>
        </p:blipFill>
        <p:spPr>
          <a:xfrm>
            <a:off x="1358136" y="2365382"/>
            <a:ext cx="6716343" cy="1629797"/>
          </a:xfrm>
        </p:spPr>
      </p:pic>
      <p:pic>
        <p:nvPicPr>
          <p:cNvPr id="9" name="Picture 8">
            <a:extLst>
              <a:ext uri="{FF2B5EF4-FFF2-40B4-BE49-F238E27FC236}">
                <a16:creationId xmlns:a16="http://schemas.microsoft.com/office/drawing/2014/main" id="{CDB032C7-C82C-913E-287E-8458CF8F1C1C}"/>
              </a:ext>
            </a:extLst>
          </p:cNvPr>
          <p:cNvPicPr>
            <a:picLocks noChangeAspect="1"/>
          </p:cNvPicPr>
          <p:nvPr/>
        </p:nvPicPr>
        <p:blipFill>
          <a:blip r:embed="rId4"/>
          <a:stretch>
            <a:fillRect/>
          </a:stretch>
        </p:blipFill>
        <p:spPr>
          <a:xfrm>
            <a:off x="1358136" y="4507313"/>
            <a:ext cx="2613047" cy="844820"/>
          </a:xfrm>
          <a:prstGeom prst="rect">
            <a:avLst/>
          </a:prstGeom>
        </p:spPr>
      </p:pic>
      <p:pic>
        <p:nvPicPr>
          <p:cNvPr id="25" name="Picture 24">
            <a:extLst>
              <a:ext uri="{FF2B5EF4-FFF2-40B4-BE49-F238E27FC236}">
                <a16:creationId xmlns:a16="http://schemas.microsoft.com/office/drawing/2014/main" id="{C557E422-A41A-08B8-6852-56F4272FD7C0}"/>
              </a:ext>
            </a:extLst>
          </p:cNvPr>
          <p:cNvPicPr>
            <a:picLocks noChangeAspect="1"/>
          </p:cNvPicPr>
          <p:nvPr/>
        </p:nvPicPr>
        <p:blipFill>
          <a:blip r:embed="rId5"/>
          <a:stretch>
            <a:fillRect/>
          </a:stretch>
        </p:blipFill>
        <p:spPr>
          <a:xfrm>
            <a:off x="4940249" y="4507313"/>
            <a:ext cx="4293346" cy="844820"/>
          </a:xfrm>
          <a:prstGeom prst="rect">
            <a:avLst/>
          </a:prstGeom>
        </p:spPr>
      </p:pic>
      <p:sp>
        <p:nvSpPr>
          <p:cNvPr id="33" name="TextBox 32">
            <a:extLst>
              <a:ext uri="{FF2B5EF4-FFF2-40B4-BE49-F238E27FC236}">
                <a16:creationId xmlns:a16="http://schemas.microsoft.com/office/drawing/2014/main" id="{107E6EF5-E53D-6EC3-63CA-01D8706703F8}"/>
              </a:ext>
            </a:extLst>
          </p:cNvPr>
          <p:cNvSpPr txBox="1"/>
          <p:nvPr/>
        </p:nvSpPr>
        <p:spPr>
          <a:xfrm>
            <a:off x="7781925" y="2408259"/>
            <a:ext cx="1764891" cy="400110"/>
          </a:xfrm>
          <a:prstGeom prst="rect">
            <a:avLst/>
          </a:prstGeom>
          <a:noFill/>
        </p:spPr>
        <p:txBody>
          <a:bodyPr wrap="square" rtlCol="0">
            <a:spAutoFit/>
          </a:bodyPr>
          <a:lstStyle/>
          <a:p>
            <a:pPr algn="ctr"/>
            <a:r>
              <a:rPr lang="en-US" sz="2000" b="1" dirty="0">
                <a:latin typeface="Cambria" panose="02040503050406030204" pitchFamily="18" charset="0"/>
                <a:ea typeface="Cambria" panose="02040503050406030204" pitchFamily="18" charset="0"/>
              </a:rPr>
              <a:t>Model</a:t>
            </a:r>
          </a:p>
        </p:txBody>
      </p:sp>
      <p:sp>
        <p:nvSpPr>
          <p:cNvPr id="35" name="TextBox 34">
            <a:extLst>
              <a:ext uri="{FF2B5EF4-FFF2-40B4-BE49-F238E27FC236}">
                <a16:creationId xmlns:a16="http://schemas.microsoft.com/office/drawing/2014/main" id="{F16BE58A-B281-F590-2C15-D1E3DC178A9B}"/>
              </a:ext>
            </a:extLst>
          </p:cNvPr>
          <p:cNvSpPr txBox="1"/>
          <p:nvPr/>
        </p:nvSpPr>
        <p:spPr>
          <a:xfrm>
            <a:off x="9233595" y="4729668"/>
            <a:ext cx="1764891" cy="400110"/>
          </a:xfrm>
          <a:prstGeom prst="rect">
            <a:avLst/>
          </a:prstGeom>
          <a:noFill/>
        </p:spPr>
        <p:txBody>
          <a:bodyPr wrap="square" rtlCol="0">
            <a:spAutoFit/>
          </a:bodyPr>
          <a:lstStyle/>
          <a:p>
            <a:pPr algn="ctr"/>
            <a:r>
              <a:rPr lang="en-US" sz="2000" b="1" dirty="0">
                <a:latin typeface="Cambria" panose="02040503050406030204" pitchFamily="18" charset="0"/>
                <a:ea typeface="Cambria" panose="02040503050406030204" pitchFamily="18" charset="0"/>
              </a:rPr>
              <a:t>Likelihood</a:t>
            </a:r>
          </a:p>
        </p:txBody>
      </p:sp>
      <p:sp>
        <p:nvSpPr>
          <p:cNvPr id="29" name="TextBox 28">
            <a:extLst>
              <a:ext uri="{FF2B5EF4-FFF2-40B4-BE49-F238E27FC236}">
                <a16:creationId xmlns:a16="http://schemas.microsoft.com/office/drawing/2014/main" id="{3CA251D8-683E-ADCB-1678-FC3E37276005}"/>
              </a:ext>
            </a:extLst>
          </p:cNvPr>
          <p:cNvSpPr txBox="1"/>
          <p:nvPr/>
        </p:nvSpPr>
        <p:spPr>
          <a:xfrm>
            <a:off x="1420586" y="6041571"/>
            <a:ext cx="7927521" cy="369332"/>
          </a:xfrm>
          <a:prstGeom prst="rect">
            <a:avLst/>
          </a:prstGeom>
          <a:noFill/>
        </p:spPr>
        <p:txBody>
          <a:bodyPr wrap="square" rtlCol="0">
            <a:spAutoFit/>
          </a:bodyPr>
          <a:lstStyle/>
          <a:p>
            <a:pPr algn="ctr"/>
            <a:r>
              <a:rPr lang="en-US" dirty="0">
                <a:latin typeface="Cambria" panose="02040503050406030204" pitchFamily="18" charset="0"/>
                <a:ea typeface="Cambria" panose="02040503050406030204" pitchFamily="18" charset="0"/>
              </a:rPr>
              <a:t>Shrinkage priors on both </a:t>
            </a:r>
            <a:r>
              <a:rPr lang="el-GR" dirty="0">
                <a:latin typeface="Cambria" panose="02040503050406030204" pitchFamily="18" charset="0"/>
                <a:ea typeface="Cambria" panose="02040503050406030204" pitchFamily="18" charset="0"/>
              </a:rPr>
              <a:t>α</a:t>
            </a:r>
            <a:r>
              <a:rPr lang="en-US" dirty="0">
                <a:latin typeface="Cambria" panose="02040503050406030204" pitchFamily="18" charset="0"/>
                <a:ea typeface="Cambria" panose="02040503050406030204" pitchFamily="18" charset="0"/>
              </a:rPr>
              <a:t> and </a:t>
            </a:r>
            <a:r>
              <a:rPr lang="el-GR" dirty="0">
                <a:latin typeface="Cambria" panose="02040503050406030204" pitchFamily="18" charset="0"/>
                <a:ea typeface="Cambria" panose="02040503050406030204" pitchFamily="18" charset="0"/>
              </a:rPr>
              <a:t>β</a:t>
            </a:r>
            <a:r>
              <a:rPr lang="en-US" dirty="0">
                <a:latin typeface="Cambria" panose="02040503050406030204" pitchFamily="18" charset="0"/>
                <a:ea typeface="Cambria" panose="02040503050406030204" pitchFamily="18" charset="0"/>
              </a:rPr>
              <a:t> and data augmentation for both the parts. </a:t>
            </a:r>
          </a:p>
        </p:txBody>
      </p:sp>
    </p:spTree>
    <p:extLst>
      <p:ext uri="{BB962C8B-B14F-4D97-AF65-F5344CB8AC3E}">
        <p14:creationId xmlns:p14="http://schemas.microsoft.com/office/powerpoint/2010/main" val="2151269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86CAD-4D72-E2A2-10FB-FD5AA857DB58}"/>
              </a:ext>
            </a:extLst>
          </p:cNvPr>
          <p:cNvSpPr>
            <a:spLocks noGrp="1"/>
          </p:cNvSpPr>
          <p:nvPr>
            <p:ph type="title"/>
          </p:nvPr>
        </p:nvSpPr>
        <p:spPr>
          <a:xfrm>
            <a:off x="755277" y="542322"/>
            <a:ext cx="9404723" cy="1400530"/>
          </a:xfrm>
        </p:spPr>
        <p:txBody>
          <a:bodyPr/>
          <a:lstStyle/>
          <a:p>
            <a:pPr algn="ctr"/>
            <a:r>
              <a:rPr lang="en-US" b="1" dirty="0">
                <a:latin typeface="Cambria" panose="02040503050406030204" pitchFamily="18" charset="0"/>
                <a:ea typeface="Cambria" panose="02040503050406030204" pitchFamily="18" charset="0"/>
              </a:rPr>
              <a:t>Objective</a:t>
            </a:r>
          </a:p>
        </p:txBody>
      </p:sp>
      <p:graphicFrame>
        <p:nvGraphicFramePr>
          <p:cNvPr id="4" name="Diagram 3">
            <a:extLst>
              <a:ext uri="{FF2B5EF4-FFF2-40B4-BE49-F238E27FC236}">
                <a16:creationId xmlns:a16="http://schemas.microsoft.com/office/drawing/2014/main" id="{2527B90D-F9DB-DAB5-5AAF-FE0C574979F8}"/>
              </a:ext>
            </a:extLst>
          </p:cNvPr>
          <p:cNvGraphicFramePr/>
          <p:nvPr>
            <p:extLst>
              <p:ext uri="{D42A27DB-BD31-4B8C-83A1-F6EECF244321}">
                <p14:modId xmlns:p14="http://schemas.microsoft.com/office/powerpoint/2010/main" val="910587511"/>
              </p:ext>
            </p:extLst>
          </p:nvPr>
        </p:nvGraphicFramePr>
        <p:xfrm>
          <a:off x="1405890" y="1360170"/>
          <a:ext cx="9235440" cy="4778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7853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21" name="Picture 11">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3" name="Picture 13">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5" name="Oval 15">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17">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7" name="Picture 19">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8" name="Rectangle 21">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9" name="Picture 7" descr="Light bulb on yellow background with sketched light beams and cord">
            <a:extLst>
              <a:ext uri="{FF2B5EF4-FFF2-40B4-BE49-F238E27FC236}">
                <a16:creationId xmlns:a16="http://schemas.microsoft.com/office/drawing/2014/main" id="{5F9EFC46-6DC4-40BA-9D47-A5D6FF16C25F}"/>
              </a:ext>
            </a:extLst>
          </p:cNvPr>
          <p:cNvPicPr>
            <a:picLocks noChangeAspect="1"/>
          </p:cNvPicPr>
          <p:nvPr/>
        </p:nvPicPr>
        <p:blipFill rotWithShape="1">
          <a:blip r:embed="rId8">
            <a:duotone>
              <a:prstClr val="black"/>
              <a:schemeClr val="accent5">
                <a:tint val="45000"/>
                <a:satMod val="400000"/>
              </a:schemeClr>
            </a:duotone>
            <a:alphaModFix amt="25000"/>
          </a:blip>
          <a:srcRect t="8537"/>
          <a:stretch/>
        </p:blipFill>
        <p:spPr>
          <a:xfrm>
            <a:off x="20" y="10"/>
            <a:ext cx="12191980" cy="6857990"/>
          </a:xfrm>
          <a:prstGeom prst="rect">
            <a:avLst/>
          </a:prstGeom>
        </p:spPr>
      </p:pic>
      <p:sp>
        <p:nvSpPr>
          <p:cNvPr id="2" name="Title 1">
            <a:extLst>
              <a:ext uri="{FF2B5EF4-FFF2-40B4-BE49-F238E27FC236}">
                <a16:creationId xmlns:a16="http://schemas.microsoft.com/office/drawing/2014/main" id="{0DC0D6A8-6A95-4620-9EFD-E2ED81212974}"/>
              </a:ext>
            </a:extLst>
          </p:cNvPr>
          <p:cNvSpPr>
            <a:spLocks noGrp="1"/>
          </p:cNvSpPr>
          <p:nvPr>
            <p:ph type="title"/>
          </p:nvPr>
        </p:nvSpPr>
        <p:spPr>
          <a:xfrm>
            <a:off x="1154955" y="1447800"/>
            <a:ext cx="8825658" cy="3329581"/>
          </a:xfrm>
        </p:spPr>
        <p:txBody>
          <a:bodyPr vert="horz" lIns="91440" tIns="45720" rIns="91440" bIns="45720" rtlCol="0" anchor="b">
            <a:normAutofit/>
          </a:bodyPr>
          <a:lstStyle/>
          <a:p>
            <a:pPr algn="ctr"/>
            <a:r>
              <a:rPr lang="en-US" sz="7200" b="1" dirty="0">
                <a:latin typeface="Cambria" panose="02040503050406030204" pitchFamily="18" charset="0"/>
                <a:ea typeface="Cambria" panose="02040503050406030204" pitchFamily="18" charset="0"/>
              </a:rPr>
              <a:t>Results on Simulated Data</a:t>
            </a:r>
          </a:p>
        </p:txBody>
      </p:sp>
      <p:sp>
        <p:nvSpPr>
          <p:cNvPr id="30" name="Rectangle 23">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81745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43DD9-6D17-BD04-F7DA-454A1FAAC102}"/>
              </a:ext>
            </a:extLst>
          </p:cNvPr>
          <p:cNvSpPr>
            <a:spLocks noGrp="1"/>
          </p:cNvSpPr>
          <p:nvPr>
            <p:ph type="title"/>
          </p:nvPr>
        </p:nvSpPr>
        <p:spPr/>
        <p:txBody>
          <a:bodyPr/>
          <a:lstStyle/>
          <a:p>
            <a:pPr algn="ctr"/>
            <a:r>
              <a:rPr lang="en-US" b="1" dirty="0">
                <a:latin typeface="Cambria" panose="02040503050406030204" pitchFamily="18" charset="0"/>
                <a:ea typeface="Cambria" panose="02040503050406030204" pitchFamily="18" charset="0"/>
              </a:rPr>
              <a:t>Prediction Module</a:t>
            </a:r>
          </a:p>
        </p:txBody>
      </p:sp>
      <p:graphicFrame>
        <p:nvGraphicFramePr>
          <p:cNvPr id="4" name="Content Placeholder 3">
            <a:extLst>
              <a:ext uri="{FF2B5EF4-FFF2-40B4-BE49-F238E27FC236}">
                <a16:creationId xmlns:a16="http://schemas.microsoft.com/office/drawing/2014/main" id="{07B25B1A-9A3B-CCAE-CE47-3974D6A02273}"/>
              </a:ext>
            </a:extLst>
          </p:cNvPr>
          <p:cNvGraphicFramePr>
            <a:graphicFrameLocks noGrp="1"/>
          </p:cNvGraphicFramePr>
          <p:nvPr>
            <p:ph idx="1"/>
            <p:extLst>
              <p:ext uri="{D42A27DB-BD31-4B8C-83A1-F6EECF244321}">
                <p14:modId xmlns:p14="http://schemas.microsoft.com/office/powerpoint/2010/main" val="1672875312"/>
              </p:ext>
            </p:extLst>
          </p:nvPr>
        </p:nvGraphicFramePr>
        <p:xfrm>
          <a:off x="1103313" y="2052638"/>
          <a:ext cx="8947150" cy="4195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0133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87B6323F-75FD-4FFA-950D-6D013A6DC1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3" name="Picture 42">
            <a:extLst>
              <a:ext uri="{FF2B5EF4-FFF2-40B4-BE49-F238E27FC236}">
                <a16:creationId xmlns:a16="http://schemas.microsoft.com/office/drawing/2014/main" id="{DA2C34EF-101A-44FE-8A31-E0A7F4776A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5" name="Oval 44">
            <a:extLst>
              <a:ext uri="{FF2B5EF4-FFF2-40B4-BE49-F238E27FC236}">
                <a16:creationId xmlns:a16="http://schemas.microsoft.com/office/drawing/2014/main" id="{5C86EC89-02DB-4384-8A63-0EFFEFD1B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7" name="Picture 46">
            <a:extLst>
              <a:ext uri="{FF2B5EF4-FFF2-40B4-BE49-F238E27FC236}">
                <a16:creationId xmlns:a16="http://schemas.microsoft.com/office/drawing/2014/main" id="{54BB1565-EB36-4D75-8888-72796286DC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9" name="Picture 48">
            <a:extLst>
              <a:ext uri="{FF2B5EF4-FFF2-40B4-BE49-F238E27FC236}">
                <a16:creationId xmlns:a16="http://schemas.microsoft.com/office/drawing/2014/main" id="{871DF8C3-722E-49D1-87D5-E0FB1D6409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51" name="Rectangle 50">
            <a:extLst>
              <a:ext uri="{FF2B5EF4-FFF2-40B4-BE49-F238E27FC236}">
                <a16:creationId xmlns:a16="http://schemas.microsoft.com/office/drawing/2014/main" id="{93E59372-1F66-480B-ADD0-8000A0547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7FEF17B-DDD9-B0A9-CB3D-9511A987C2B8}"/>
              </a:ext>
            </a:extLst>
          </p:cNvPr>
          <p:cNvSpPr>
            <a:spLocks noGrp="1"/>
          </p:cNvSpPr>
          <p:nvPr>
            <p:ph type="title"/>
          </p:nvPr>
        </p:nvSpPr>
        <p:spPr>
          <a:xfrm>
            <a:off x="8210623" y="1447800"/>
            <a:ext cx="3333676" cy="3096987"/>
          </a:xfrm>
        </p:spPr>
        <p:txBody>
          <a:bodyPr vert="horz" lIns="91440" tIns="45720" rIns="91440" bIns="45720" rtlCol="0" anchor="b">
            <a:normAutofit/>
          </a:bodyPr>
          <a:lstStyle/>
          <a:p>
            <a:r>
              <a:rPr lang="en-US" sz="5000" b="1" dirty="0">
                <a:latin typeface="Cambria" panose="02040503050406030204" pitchFamily="18" charset="0"/>
                <a:ea typeface="Cambria" panose="02040503050406030204" pitchFamily="18" charset="0"/>
              </a:rPr>
              <a:t>Confusion Matrix</a:t>
            </a:r>
          </a:p>
        </p:txBody>
      </p:sp>
      <p:sp>
        <p:nvSpPr>
          <p:cNvPr id="53" name="Rectangle 52">
            <a:extLst>
              <a:ext uri="{FF2B5EF4-FFF2-40B4-BE49-F238E27FC236}">
                <a16:creationId xmlns:a16="http://schemas.microsoft.com/office/drawing/2014/main" id="{51DC20DD-0224-434E-91DA-395B807D0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31">
            <a:extLst>
              <a:ext uri="{FF2B5EF4-FFF2-40B4-BE49-F238E27FC236}">
                <a16:creationId xmlns:a16="http://schemas.microsoft.com/office/drawing/2014/main" id="{BB5EE64C-1B5F-4C91-BF40-5CD149BAE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57" name="Freeform 5">
            <a:extLst>
              <a:ext uri="{FF2B5EF4-FFF2-40B4-BE49-F238E27FC236}">
                <a16:creationId xmlns:a16="http://schemas.microsoft.com/office/drawing/2014/main" id="{12E122C9-74FD-4763-BC56-6377E3DA7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 name="Content Placeholder 4">
            <a:extLst>
              <a:ext uri="{FF2B5EF4-FFF2-40B4-BE49-F238E27FC236}">
                <a16:creationId xmlns:a16="http://schemas.microsoft.com/office/drawing/2014/main" id="{032CC36F-447D-B4CA-F543-BE1008DBF717}"/>
              </a:ext>
            </a:extLst>
          </p:cNvPr>
          <p:cNvPicPr>
            <a:picLocks noGrp="1" noChangeAspect="1"/>
          </p:cNvPicPr>
          <p:nvPr>
            <p:ph idx="1"/>
          </p:nvPr>
        </p:nvPicPr>
        <p:blipFill>
          <a:blip r:embed="rId8"/>
          <a:stretch>
            <a:fillRect/>
          </a:stretch>
        </p:blipFill>
        <p:spPr>
          <a:xfrm>
            <a:off x="1197955" y="647699"/>
            <a:ext cx="5162460" cy="2658666"/>
          </a:xfrm>
          <a:prstGeom prst="rect">
            <a:avLst/>
          </a:prstGeom>
          <a:effectLst/>
        </p:spPr>
      </p:pic>
      <p:pic>
        <p:nvPicPr>
          <p:cNvPr id="7" name="Picture 6">
            <a:extLst>
              <a:ext uri="{FF2B5EF4-FFF2-40B4-BE49-F238E27FC236}">
                <a16:creationId xmlns:a16="http://schemas.microsoft.com/office/drawing/2014/main" id="{7E20EC7F-840A-C461-04A5-FCF26B886E14}"/>
              </a:ext>
            </a:extLst>
          </p:cNvPr>
          <p:cNvPicPr>
            <a:picLocks noChangeAspect="1"/>
          </p:cNvPicPr>
          <p:nvPr/>
        </p:nvPicPr>
        <p:blipFill>
          <a:blip r:embed="rId9"/>
          <a:stretch>
            <a:fillRect/>
          </a:stretch>
        </p:blipFill>
        <p:spPr>
          <a:xfrm>
            <a:off x="643854" y="3788196"/>
            <a:ext cx="6270662" cy="2084993"/>
          </a:xfrm>
          <a:prstGeom prst="rect">
            <a:avLst/>
          </a:prstGeom>
          <a:effectLst/>
        </p:spPr>
      </p:pic>
    </p:spTree>
    <p:extLst>
      <p:ext uri="{BB962C8B-B14F-4D97-AF65-F5344CB8AC3E}">
        <p14:creationId xmlns:p14="http://schemas.microsoft.com/office/powerpoint/2010/main" val="1887366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C3766-B3C9-EEA1-2864-0B82F163CE09}"/>
              </a:ext>
            </a:extLst>
          </p:cNvPr>
          <p:cNvSpPr>
            <a:spLocks noGrp="1"/>
          </p:cNvSpPr>
          <p:nvPr>
            <p:ph type="title"/>
          </p:nvPr>
        </p:nvSpPr>
        <p:spPr/>
        <p:txBody>
          <a:bodyPr/>
          <a:lstStyle/>
          <a:p>
            <a:pPr algn="ctr"/>
            <a:r>
              <a:rPr lang="en-US" b="1" dirty="0">
                <a:latin typeface="Cambria" panose="02040503050406030204" pitchFamily="18" charset="0"/>
                <a:ea typeface="Cambria" panose="02040503050406030204" pitchFamily="18" charset="0"/>
              </a:rPr>
              <a:t>Brier Score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838C84-A8F9-D30B-8F35-0D76B5E4AF69}"/>
                  </a:ext>
                </a:extLst>
              </p:cNvPr>
              <p:cNvSpPr>
                <a:spLocks noGrp="1"/>
              </p:cNvSpPr>
              <p:nvPr>
                <p:ph idx="1"/>
              </p:nvPr>
            </p:nvSpPr>
            <p:spPr/>
            <p:txBody>
              <a:bodyPr>
                <a:normAutofit/>
              </a:bodyPr>
              <a:lstStyle/>
              <a:p>
                <a:pPr algn="ctr"/>
                <a:r>
                  <a:rPr lang="en-US" sz="2400" dirty="0">
                    <a:latin typeface="Cambria" panose="02040503050406030204" pitchFamily="18" charset="0"/>
                    <a:ea typeface="Cambria" panose="02040503050406030204" pitchFamily="18" charset="0"/>
                  </a:rPr>
                  <a:t>The Brier score is a score function that measures the accuracy of probabilistic predictions.</a:t>
                </a:r>
              </a:p>
              <a:p>
                <a:pPr marL="285750" marR="0" lvl="0" indent="-285750" algn="ctr"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14:m>
                  <m:oMath xmlns:m="http://schemas.openxmlformats.org/officeDocument/2006/math">
                    <m:sSub>
                      <m:sSubPr>
                        <m:ctrlP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rPr>
                        </m:ctrlPr>
                      </m:sSubPr>
                      <m:e>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rPr>
                          <m:t>𝑝</m:t>
                        </m:r>
                      </m:e>
                      <m:sub>
                        <m:sSub>
                          <m:sSubPr>
                            <m:ctrlP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rPr>
                            </m:ctrlPr>
                          </m:sSubPr>
                          <m:e>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rPr>
                              <m:t>𝑖</m:t>
                            </m:r>
                          </m:e>
                          <m:sub>
                            <m:r>
                              <a:rPr kumimoji="0" lang="en-US" sz="2400" b="0" i="1" u="none" strike="noStrike" kern="1200" cap="none" spc="0" normalizeH="0" baseline="0" noProof="0">
                                <a:ln>
                                  <a:noFill/>
                                </a:ln>
                                <a:solidFill>
                                  <a:schemeClr val="tx1"/>
                                </a:solidFill>
                                <a:effectLst/>
                                <a:uLnTx/>
                                <a:uFillTx/>
                                <a:latin typeface="Cambria Math" panose="02040503050406030204" pitchFamily="18" charset="0"/>
                                <a:ea typeface="+mn-ea"/>
                              </a:rPr>
                              <m:t>𝑝𝑟𝑒𝑑</m:t>
                            </m:r>
                          </m:sub>
                        </m:sSub>
                      </m:sub>
                    </m:sSub>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rPr>
                      <m:t>−</m:t>
                    </m:r>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𝑝𝑟𝑒𝑑𝑖𝑐𝑡𝑒𝑑</m:t>
                    </m:r>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 </m:t>
                    </m:r>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𝑝𝑟𝑜𝑏𝑎𝑏𝑖𝑙𝑖𝑡𝑦</m:t>
                    </m:r>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 , </m:t>
                    </m:r>
                    <m:sSub>
                      <m:sSubPr>
                        <m:ctrlP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ctrlPr>
                      </m:sSubPr>
                      <m:e>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𝑦</m:t>
                        </m:r>
                      </m:e>
                      <m:sub>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𝑖</m:t>
                        </m:r>
                      </m:sub>
                    </m:sSub>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m:t>
                    </m:r>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𝑜𝑟𝑖𝑔𝑖𝑛𝑎𝑙</m:t>
                    </m:r>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 </m:t>
                    </m:r>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𝑜𝑢𝑡𝑐𝑜𝑚𝑒</m:t>
                    </m:r>
                  </m:oMath>
                </a14:m>
                <a:r>
                  <a:rPr kumimoji="0" lang="en-US" sz="2400" b="0" i="0" u="none" strike="noStrike" kern="120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cs typeface="Microsoft Sans Serif" panose="020B0604020202020204" pitchFamily="34" charset="0"/>
                  </a:rPr>
                  <a:t>.</a:t>
                </a:r>
              </a:p>
              <a:p>
                <a:pPr algn="ctr"/>
                <a:endParaRPr lang="en-US" sz="2400" dirty="0">
                  <a:latin typeface="Cambria" panose="02040503050406030204" pitchFamily="18" charset="0"/>
                  <a:ea typeface="Cambria" panose="02040503050406030204" pitchFamily="18" charset="0"/>
                </a:endParaRPr>
              </a:p>
              <a:p>
                <a:pPr algn="ctr"/>
                <a:r>
                  <a:rPr lang="en-US" sz="2400" dirty="0">
                    <a:latin typeface="Cambria" panose="02040503050406030204" pitchFamily="18" charset="0"/>
                    <a:ea typeface="Cambria" panose="02040503050406030204" pitchFamily="18" charset="0"/>
                  </a:rPr>
                  <a:t>Smaller the better. </a:t>
                </a:r>
              </a:p>
              <a:p>
                <a:pPr algn="ctr"/>
                <a:r>
                  <a:rPr lang="en-US" sz="2400" dirty="0">
                    <a:latin typeface="Cambria" panose="02040503050406030204" pitchFamily="18" charset="0"/>
                    <a:ea typeface="Cambria" panose="02040503050406030204" pitchFamily="18" charset="0"/>
                  </a:rPr>
                  <a:t>𝐵𝑆=0 best score, 𝐵𝑆=1 worst score</a:t>
                </a:r>
              </a:p>
              <a:p>
                <a:pPr algn="ctr"/>
                <a14:m>
                  <m:oMath xmlns:m="http://schemas.openxmlformats.org/officeDocument/2006/math">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Helvetica Neue Bold Condensed"/>
                      </a:rPr>
                      <m:t>𝐵𝑆</m:t>
                    </m:r>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Helvetica Neue Bold Condensed"/>
                      </a:rPr>
                      <m:t>=</m:t>
                    </m:r>
                    <m:f>
                      <m:fPr>
                        <m:ctrlP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Helvetica Neue Bold Condensed"/>
                          </a:rPr>
                        </m:ctrlPr>
                      </m:fPr>
                      <m:num>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Helvetica Neue Bold Condensed"/>
                          </a:rPr>
                          <m:t>1</m:t>
                        </m:r>
                      </m:num>
                      <m:den>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Helvetica Neue Bold Condensed"/>
                          </a:rPr>
                          <m:t>𝑛</m:t>
                        </m:r>
                      </m:den>
                    </m:f>
                    <m:nary>
                      <m:naryPr>
                        <m:chr m:val="∑"/>
                        <m:ctrlP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naryPr>
                      <m:sub>
                        <m:r>
                          <m:rPr>
                            <m:brk m:alnAt="23"/>
                          </m:rP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𝑛</m:t>
                        </m:r>
                      </m:sup>
                      <m:e>
                        <m:sSup>
                          <m:sSupPr>
                            <m:ctrlP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pPr>
                          <m:e>
                            <m:d>
                              <m:dPr>
                                <m:ctrlP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dPr>
                              <m:e>
                                <m:sSub>
                                  <m:sSubPr>
                                    <m:ctrlP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𝑝</m:t>
                                    </m:r>
                                  </m:e>
                                  <m:sub>
                                    <m:sSub>
                                      <m:sSubPr>
                                        <m:ctrlP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e>
                                      <m:sub>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𝑝𝑟𝑒𝑑</m:t>
                                        </m:r>
                                      </m:sub>
                                    </m:sSub>
                                  </m:sub>
                                </m:sSub>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𝑦</m:t>
                                    </m:r>
                                  </m:e>
                                  <m:sub>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sub>
                                </m:sSub>
                              </m:e>
                            </m:d>
                          </m:e>
                          <m:sup>
                            <m:r>
                              <a:rPr kumimoji="0" lang="en-US"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2</m:t>
                            </m:r>
                          </m:sup>
                        </m:sSup>
                      </m:e>
                    </m:nary>
                  </m:oMath>
                </a14:m>
                <a:endParaRPr lang="en-US" sz="2400" dirty="0">
                  <a:latin typeface="Cambria" panose="02040503050406030204" pitchFamily="18" charset="0"/>
                  <a:ea typeface="Cambria" panose="02040503050406030204" pitchFamily="18" charset="0"/>
                </a:endParaRPr>
              </a:p>
            </p:txBody>
          </p:sp>
        </mc:Choice>
        <mc:Fallback xmlns="">
          <p:sp>
            <p:nvSpPr>
              <p:cNvPr id="3" name="Content Placeholder 2">
                <a:extLst>
                  <a:ext uri="{FF2B5EF4-FFF2-40B4-BE49-F238E27FC236}">
                    <a16:creationId xmlns:a16="http://schemas.microsoft.com/office/drawing/2014/main" id="{6E838C84-A8F9-D30B-8F35-0D76B5E4AF69}"/>
                  </a:ext>
                </a:extLst>
              </p:cNvPr>
              <p:cNvSpPr>
                <a:spLocks noGrp="1" noRot="1" noChangeAspect="1" noMove="1" noResize="1" noEditPoints="1" noAdjustHandles="1" noChangeArrowheads="1" noChangeShapeType="1" noTextEdit="1"/>
              </p:cNvSpPr>
              <p:nvPr>
                <p:ph idx="1"/>
              </p:nvPr>
            </p:nvSpPr>
            <p:spPr>
              <a:blipFill>
                <a:blip r:embed="rId3"/>
                <a:stretch>
                  <a:fillRect l="-136" t="-1163" r="-1362"/>
                </a:stretch>
              </a:blipFill>
            </p:spPr>
            <p:txBody>
              <a:bodyPr/>
              <a:lstStyle/>
              <a:p>
                <a:r>
                  <a:rPr lang="en-US">
                    <a:noFill/>
                  </a:rPr>
                  <a:t> </a:t>
                </a:r>
              </a:p>
            </p:txBody>
          </p:sp>
        </mc:Fallback>
      </mc:AlternateContent>
    </p:spTree>
    <p:extLst>
      <p:ext uri="{BB962C8B-B14F-4D97-AF65-F5344CB8AC3E}">
        <p14:creationId xmlns:p14="http://schemas.microsoft.com/office/powerpoint/2010/main" val="289878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A3C78-6DE9-4E9D-A599-5A80308E0E3D}"/>
              </a:ext>
            </a:extLst>
          </p:cNvPr>
          <p:cNvSpPr>
            <a:spLocks noGrp="1"/>
          </p:cNvSpPr>
          <p:nvPr>
            <p:ph type="title"/>
          </p:nvPr>
        </p:nvSpPr>
        <p:spPr>
          <a:xfrm>
            <a:off x="646111" y="452718"/>
            <a:ext cx="9404723" cy="1400530"/>
          </a:xfrm>
        </p:spPr>
        <p:txBody>
          <a:bodyPr>
            <a:normAutofit/>
          </a:bodyPr>
          <a:lstStyle/>
          <a:p>
            <a:pPr algn="ctr"/>
            <a:r>
              <a:rPr lang="en-US" b="1" dirty="0">
                <a:latin typeface="Cambria" panose="02040503050406030204" pitchFamily="18" charset="0"/>
                <a:ea typeface="Cambria" panose="02040503050406030204" pitchFamily="18" charset="0"/>
              </a:rPr>
              <a:t>Simulation Scenarios</a:t>
            </a:r>
          </a:p>
        </p:txBody>
      </p:sp>
      <p:graphicFrame>
        <p:nvGraphicFramePr>
          <p:cNvPr id="6" name="Content Placeholder 2">
            <a:extLst>
              <a:ext uri="{FF2B5EF4-FFF2-40B4-BE49-F238E27FC236}">
                <a16:creationId xmlns:a16="http://schemas.microsoft.com/office/drawing/2014/main" id="{D56F0369-568C-4C34-874A-90042C731AC1}"/>
              </a:ext>
            </a:extLst>
          </p:cNvPr>
          <p:cNvGraphicFramePr>
            <a:graphicFrameLocks noGrp="1"/>
          </p:cNvGraphicFramePr>
          <p:nvPr>
            <p:ph idx="1"/>
            <p:extLst>
              <p:ext uri="{D42A27DB-BD31-4B8C-83A1-F6EECF244321}">
                <p14:modId xmlns:p14="http://schemas.microsoft.com/office/powerpoint/2010/main" val="1761332236"/>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DAFFEE1C-80F5-BD1C-2EB6-FE178F31D5E2}"/>
              </a:ext>
            </a:extLst>
          </p:cNvPr>
          <p:cNvSpPr txBox="1"/>
          <p:nvPr/>
        </p:nvSpPr>
        <p:spPr>
          <a:xfrm>
            <a:off x="9239003" y="2140085"/>
            <a:ext cx="2306886" cy="1477328"/>
          </a:xfrm>
          <a:prstGeom prst="rect">
            <a:avLst/>
          </a:prstGeom>
          <a:noFill/>
        </p:spPr>
        <p:txBody>
          <a:bodyPr wrap="square" rtlCol="0">
            <a:spAutoFit/>
          </a:bodyPr>
          <a:lstStyle/>
          <a:p>
            <a:r>
              <a:rPr lang="en-US" dirty="0">
                <a:hlinkClick r:id="rId8" action="ppaction://hlinkfile"/>
              </a:rPr>
              <a:t>Logistic-codes.html</a:t>
            </a:r>
            <a:endParaRPr lang="en-US" dirty="0"/>
          </a:p>
          <a:p>
            <a:endParaRPr lang="en-US" dirty="0"/>
          </a:p>
          <a:p>
            <a:r>
              <a:rPr lang="en-US" dirty="0">
                <a:hlinkClick r:id="rId9" action="ppaction://hlinkfile"/>
              </a:rPr>
              <a:t>Negbin-Codes.html</a:t>
            </a:r>
            <a:endParaRPr lang="en-US" dirty="0"/>
          </a:p>
        </p:txBody>
      </p:sp>
    </p:spTree>
    <p:extLst>
      <p:ext uri="{BB962C8B-B14F-4D97-AF65-F5344CB8AC3E}">
        <p14:creationId xmlns:p14="http://schemas.microsoft.com/office/powerpoint/2010/main" val="1606643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82674-98C2-49DB-89D1-45CD35027612}"/>
              </a:ext>
            </a:extLst>
          </p:cNvPr>
          <p:cNvSpPr>
            <a:spLocks noGrp="1"/>
          </p:cNvSpPr>
          <p:nvPr>
            <p:ph type="title"/>
          </p:nvPr>
        </p:nvSpPr>
        <p:spPr>
          <a:xfrm>
            <a:off x="648929" y="629266"/>
            <a:ext cx="3505495" cy="1622321"/>
          </a:xfrm>
        </p:spPr>
        <p:txBody>
          <a:bodyPr vert="horz" lIns="91440" tIns="45720" rIns="91440" bIns="45720" rtlCol="0" anchor="t">
            <a:normAutofit fontScale="90000"/>
          </a:bodyPr>
          <a:lstStyle/>
          <a:p>
            <a:pPr algn="ctr"/>
            <a:r>
              <a:rPr lang="en-US" b="1" dirty="0">
                <a:latin typeface="Cambria" panose="02040503050406030204" pitchFamily="18" charset="0"/>
                <a:ea typeface="Cambria" panose="02040503050406030204" pitchFamily="18" charset="0"/>
              </a:rPr>
              <a:t>Simulation:</a:t>
            </a:r>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cs typeface="+mj-cs"/>
              </a:rPr>
              <a:t>Logistic Regression </a:t>
            </a:r>
            <a:endParaRPr lang="en-US" b="1" dirty="0">
              <a:latin typeface="Cambria" panose="02040503050406030204" pitchFamily="18" charset="0"/>
              <a:ea typeface="Cambria" panose="02040503050406030204" pitchFamily="18" charset="0"/>
            </a:endParaRPr>
          </a:p>
        </p:txBody>
      </p:sp>
      <p:sp>
        <p:nvSpPr>
          <p:cNvPr id="15" name="TextBox 14">
            <a:extLst>
              <a:ext uri="{FF2B5EF4-FFF2-40B4-BE49-F238E27FC236}">
                <a16:creationId xmlns:a16="http://schemas.microsoft.com/office/drawing/2014/main" id="{C0E3BB29-0D55-4A92-A318-E586A0620548}"/>
              </a:ext>
            </a:extLst>
          </p:cNvPr>
          <p:cNvSpPr txBox="1"/>
          <p:nvPr/>
        </p:nvSpPr>
        <p:spPr>
          <a:xfrm>
            <a:off x="648931" y="2438400"/>
            <a:ext cx="3505494" cy="3785419"/>
          </a:xfrm>
          <a:prstGeom prst="rect">
            <a:avLst/>
          </a:prstGeom>
        </p:spPr>
        <p:txBody>
          <a:bodyPr vert="horz" lIns="91440" tIns="45720" rIns="91440" bIns="45720" rtlCol="0">
            <a:normAutofit lnSpcReduction="10000"/>
          </a:bodyPr>
          <a:lstStyle/>
          <a:p>
            <a:pPr>
              <a:spcBef>
                <a:spcPts val="1000"/>
              </a:spcBef>
              <a:buClr>
                <a:schemeClr val="accent1"/>
              </a:buClr>
              <a:buSzPct val="80000"/>
              <a:buFont typeface="Wingdings 3" charset="2"/>
              <a:buChar char=""/>
            </a:pPr>
            <a:endParaRPr lang="en-US" b="1" dirty="0">
              <a:latin typeface="Cambria" panose="02040503050406030204" pitchFamily="18" charset="0"/>
              <a:ea typeface="Cambria" panose="02040503050406030204" pitchFamily="18" charset="0"/>
              <a:cs typeface="+mj-cs"/>
            </a:endParaRPr>
          </a:p>
          <a:p>
            <a:pPr>
              <a:spcBef>
                <a:spcPts val="1000"/>
              </a:spcBef>
              <a:buClr>
                <a:schemeClr val="accent1"/>
              </a:buClr>
              <a:buSzPct val="80000"/>
              <a:buFont typeface="Wingdings 3" charset="2"/>
              <a:buChar char=""/>
            </a:pPr>
            <a:r>
              <a:rPr lang="en-US" dirty="0">
                <a:latin typeface="Cambria" panose="02040503050406030204" pitchFamily="18" charset="0"/>
                <a:ea typeface="Cambria" panose="02040503050406030204" pitchFamily="18" charset="0"/>
                <a:cs typeface="+mj-cs"/>
              </a:rPr>
              <a:t> Mostly metrics in the range of 0.8-0.9</a:t>
            </a:r>
          </a:p>
          <a:p>
            <a:pPr>
              <a:spcBef>
                <a:spcPts val="1000"/>
              </a:spcBef>
              <a:buClr>
                <a:schemeClr val="accent1"/>
              </a:buClr>
              <a:buSzPct val="80000"/>
              <a:buFont typeface="Wingdings 3" charset="2"/>
              <a:buChar char=""/>
            </a:pPr>
            <a:r>
              <a:rPr lang="en-US" dirty="0">
                <a:latin typeface="Cambria" panose="02040503050406030204" pitchFamily="18" charset="0"/>
                <a:ea typeface="Cambria" panose="02040503050406030204" pitchFamily="18" charset="0"/>
                <a:cs typeface="+mj-cs"/>
              </a:rPr>
              <a:t> Sample size increases the measures, except Brier score</a:t>
            </a:r>
          </a:p>
          <a:p>
            <a:pPr>
              <a:spcBef>
                <a:spcPts val="1000"/>
              </a:spcBef>
              <a:buClr>
                <a:schemeClr val="accent1"/>
              </a:buClr>
              <a:buSzPct val="80000"/>
              <a:buFont typeface="Wingdings 3" charset="2"/>
              <a:buChar char=""/>
            </a:pPr>
            <a:r>
              <a:rPr lang="en-US" dirty="0">
                <a:latin typeface="Cambria" panose="02040503050406030204" pitchFamily="18" charset="0"/>
                <a:ea typeface="Cambria" panose="02040503050406030204" pitchFamily="18" charset="0"/>
                <a:cs typeface="+mj-cs"/>
              </a:rPr>
              <a:t> Better performance on sensitivity and specificity</a:t>
            </a:r>
          </a:p>
          <a:p>
            <a:pPr>
              <a:spcBef>
                <a:spcPts val="1000"/>
              </a:spcBef>
              <a:buClr>
                <a:schemeClr val="accent1"/>
              </a:buClr>
              <a:buSzPct val="80000"/>
              <a:buFont typeface="Wingdings 3" charset="2"/>
              <a:buChar char=""/>
            </a:pPr>
            <a:r>
              <a:rPr lang="en-US" dirty="0">
                <a:latin typeface="Cambria" panose="02040503050406030204" pitchFamily="18" charset="0"/>
                <a:ea typeface="Cambria" panose="02040503050406030204" pitchFamily="18" charset="0"/>
                <a:cs typeface="+mj-cs"/>
              </a:rPr>
              <a:t> p&gt;n case – prediction metrics stayed in 0.8 range</a:t>
            </a:r>
          </a:p>
          <a:p>
            <a:pPr>
              <a:spcBef>
                <a:spcPts val="1000"/>
              </a:spcBef>
              <a:buClr>
                <a:schemeClr val="accent1"/>
              </a:buClr>
              <a:buSzPct val="80000"/>
              <a:buFont typeface="Wingdings 3" charset="2"/>
              <a:buChar char=""/>
            </a:pPr>
            <a:r>
              <a:rPr lang="en-US" dirty="0">
                <a:latin typeface="Cambria" panose="02040503050406030204" pitchFamily="18" charset="0"/>
                <a:ea typeface="Cambria" panose="02040503050406030204" pitchFamily="18" charset="0"/>
                <a:cs typeface="+mj-cs"/>
              </a:rPr>
              <a:t>Trend continues for differential shrinkage and models with interaction terms</a:t>
            </a:r>
          </a:p>
        </p:txBody>
      </p:sp>
      <p:pic>
        <p:nvPicPr>
          <p:cNvPr id="5" name="Content Placeholder 4" descr="Chart, line chart&#10;&#10;Description automatically generated">
            <a:extLst>
              <a:ext uri="{FF2B5EF4-FFF2-40B4-BE49-F238E27FC236}">
                <a16:creationId xmlns:a16="http://schemas.microsoft.com/office/drawing/2014/main" id="{2DF2F2E9-6FD7-408E-AB8E-54606F05B6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53097" y="971538"/>
            <a:ext cx="6951884" cy="4675141"/>
          </a:xfrm>
          <a:prstGeom prst="rect">
            <a:avLst/>
          </a:prstGeom>
          <a:effectLst/>
        </p:spPr>
      </p:pic>
      <p:sp>
        <p:nvSpPr>
          <p:cNvPr id="7" name="TextBox 6">
            <a:extLst>
              <a:ext uri="{FF2B5EF4-FFF2-40B4-BE49-F238E27FC236}">
                <a16:creationId xmlns:a16="http://schemas.microsoft.com/office/drawing/2014/main" id="{AD334592-639D-41F5-91A7-4B0D0FD1C27C}"/>
              </a:ext>
            </a:extLst>
          </p:cNvPr>
          <p:cNvSpPr txBox="1"/>
          <p:nvPr/>
        </p:nvSpPr>
        <p:spPr>
          <a:xfrm>
            <a:off x="648931" y="2438400"/>
            <a:ext cx="3505494" cy="3785419"/>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endParaRPr lang="en-US" dirty="0">
              <a:latin typeface="+mj-lt"/>
              <a:ea typeface="+mj-ea"/>
              <a:cs typeface="+mj-cs"/>
            </a:endParaRPr>
          </a:p>
        </p:txBody>
      </p:sp>
      <p:sp>
        <p:nvSpPr>
          <p:cNvPr id="13" name="TextBox 12">
            <a:extLst>
              <a:ext uri="{FF2B5EF4-FFF2-40B4-BE49-F238E27FC236}">
                <a16:creationId xmlns:a16="http://schemas.microsoft.com/office/drawing/2014/main" id="{C845EBAB-DF5E-492C-B7D1-7162845895D5}"/>
              </a:ext>
            </a:extLst>
          </p:cNvPr>
          <p:cNvSpPr txBox="1"/>
          <p:nvPr/>
        </p:nvSpPr>
        <p:spPr>
          <a:xfrm>
            <a:off x="7848599" y="1083587"/>
            <a:ext cx="960881" cy="276999"/>
          </a:xfrm>
          <a:prstGeom prst="rect">
            <a:avLst/>
          </a:prstGeom>
          <a:noFill/>
        </p:spPr>
        <p:txBody>
          <a:bodyPr wrap="square" rtlCol="0">
            <a:spAutoFit/>
          </a:bodyPr>
          <a:lstStyle/>
          <a:p>
            <a:pPr>
              <a:spcAft>
                <a:spcPts val="600"/>
              </a:spcAft>
            </a:pPr>
            <a:r>
              <a:rPr lang="en-US" sz="1200" b="1" dirty="0">
                <a:solidFill>
                  <a:schemeClr val="bg1"/>
                </a:solidFill>
              </a:rPr>
              <a:t>Accuracy</a:t>
            </a:r>
          </a:p>
        </p:txBody>
      </p:sp>
      <p:sp>
        <p:nvSpPr>
          <p:cNvPr id="19" name="TextBox 18">
            <a:extLst>
              <a:ext uri="{FF2B5EF4-FFF2-40B4-BE49-F238E27FC236}">
                <a16:creationId xmlns:a16="http://schemas.microsoft.com/office/drawing/2014/main" id="{7BC2DA92-F4AC-43FE-BDBF-779D15BDD0B6}"/>
              </a:ext>
            </a:extLst>
          </p:cNvPr>
          <p:cNvSpPr txBox="1"/>
          <p:nvPr/>
        </p:nvSpPr>
        <p:spPr>
          <a:xfrm>
            <a:off x="7848599" y="3078277"/>
            <a:ext cx="960881" cy="461665"/>
          </a:xfrm>
          <a:prstGeom prst="rect">
            <a:avLst/>
          </a:prstGeom>
          <a:noFill/>
        </p:spPr>
        <p:txBody>
          <a:bodyPr wrap="square" rtlCol="0">
            <a:spAutoFit/>
          </a:bodyPr>
          <a:lstStyle/>
          <a:p>
            <a:pPr algn="ctr">
              <a:spcAft>
                <a:spcPts val="600"/>
              </a:spcAft>
            </a:pPr>
            <a:r>
              <a:rPr lang="en-US" sz="1200" b="1" dirty="0">
                <a:solidFill>
                  <a:schemeClr val="bg1"/>
                </a:solidFill>
              </a:rPr>
              <a:t>Brier Score</a:t>
            </a:r>
          </a:p>
        </p:txBody>
      </p:sp>
    </p:spTree>
    <p:extLst>
      <p:ext uri="{BB962C8B-B14F-4D97-AF65-F5344CB8AC3E}">
        <p14:creationId xmlns:p14="http://schemas.microsoft.com/office/powerpoint/2010/main" val="2976650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A1A8B-D047-4B30-9B94-67F048635836}"/>
              </a:ext>
            </a:extLst>
          </p:cNvPr>
          <p:cNvSpPr>
            <a:spLocks noGrp="1"/>
          </p:cNvSpPr>
          <p:nvPr>
            <p:ph type="title"/>
          </p:nvPr>
        </p:nvSpPr>
        <p:spPr>
          <a:xfrm>
            <a:off x="648929" y="629267"/>
            <a:ext cx="4959390" cy="1496714"/>
          </a:xfrm>
        </p:spPr>
        <p:txBody>
          <a:bodyPr>
            <a:normAutofit fontScale="90000"/>
          </a:bodyPr>
          <a:lstStyle/>
          <a:p>
            <a:pPr algn="ctr"/>
            <a:r>
              <a:rPr lang="en-US" b="1" dirty="0">
                <a:latin typeface="Cambria" panose="02040503050406030204" pitchFamily="18" charset="0"/>
                <a:ea typeface="Cambria" panose="02040503050406030204" pitchFamily="18" charset="0"/>
              </a:rPr>
              <a:t>Simulation:</a:t>
            </a:r>
            <a:br>
              <a:rPr lang="en-US" b="1" dirty="0">
                <a:latin typeface="Cambria" panose="02040503050406030204" pitchFamily="18" charset="0"/>
                <a:ea typeface="Cambria" panose="02040503050406030204" pitchFamily="18" charset="0"/>
              </a:rPr>
            </a:br>
            <a:r>
              <a:rPr lang="en-US" b="1" dirty="0">
                <a:latin typeface="Cambria" panose="02040503050406030204" pitchFamily="18" charset="0"/>
                <a:ea typeface="Cambria" panose="02040503050406030204" pitchFamily="18" charset="0"/>
              </a:rPr>
              <a:t>Multinomial Logistic Regression</a:t>
            </a:r>
            <a:br>
              <a:rPr lang="en-US" b="1" dirty="0">
                <a:latin typeface="Cambria" panose="02040503050406030204" pitchFamily="18" charset="0"/>
                <a:ea typeface="Cambria" panose="02040503050406030204" pitchFamily="18" charset="0"/>
              </a:rPr>
            </a:br>
            <a:endParaRPr lang="en-US"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24E2A94D-838E-46BD-83B8-3C6BC7047572}"/>
              </a:ext>
            </a:extLst>
          </p:cNvPr>
          <p:cNvSpPr>
            <a:spLocks noGrp="1"/>
          </p:cNvSpPr>
          <p:nvPr>
            <p:ph idx="1"/>
          </p:nvPr>
        </p:nvSpPr>
        <p:spPr>
          <a:xfrm>
            <a:off x="648931" y="2438400"/>
            <a:ext cx="3505494" cy="3785419"/>
          </a:xfrm>
        </p:spPr>
        <p:txBody>
          <a:bodyPr>
            <a:normAutofit/>
          </a:bodyPr>
          <a:lstStyle/>
          <a:p>
            <a:r>
              <a:rPr lang="en-US" dirty="0">
                <a:latin typeface="Cambria" panose="02040503050406030204" pitchFamily="18" charset="0"/>
                <a:ea typeface="Cambria" panose="02040503050406030204" pitchFamily="18" charset="0"/>
              </a:rPr>
              <a:t>Large sample sizes drive better performance</a:t>
            </a:r>
          </a:p>
          <a:p>
            <a:r>
              <a:rPr lang="en-US" dirty="0">
                <a:latin typeface="Cambria" panose="02040503050406030204" pitchFamily="18" charset="0"/>
                <a:ea typeface="Cambria" panose="02040503050406030204" pitchFamily="18" charset="0"/>
              </a:rPr>
              <a:t>Overall performance in the  range of 0.85-0.9</a:t>
            </a:r>
          </a:p>
          <a:p>
            <a:r>
              <a:rPr lang="en-US" dirty="0">
                <a:latin typeface="Cambria" panose="02040503050406030204" pitchFamily="18" charset="0"/>
                <a:ea typeface="Cambria" panose="02040503050406030204" pitchFamily="18" charset="0"/>
              </a:rPr>
              <a:t>More no. of classes, and proportion of zeros in coefficients impact the predictive measures</a:t>
            </a: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9" name="Picture 8" descr="A diagram of a building&#10;&#10;Description automatically generated with low confidence">
            <a:extLst>
              <a:ext uri="{FF2B5EF4-FFF2-40B4-BE49-F238E27FC236}">
                <a16:creationId xmlns:a16="http://schemas.microsoft.com/office/drawing/2014/main" id="{94104E24-5C96-47ED-A2BD-D683C7D812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790" y="2290998"/>
            <a:ext cx="7662385" cy="4080222"/>
          </a:xfrm>
          <a:prstGeom prst="rect">
            <a:avLst/>
          </a:prstGeom>
          <a:effectLst/>
        </p:spPr>
      </p:pic>
      <p:sp>
        <p:nvSpPr>
          <p:cNvPr id="13" name="TextBox 12">
            <a:extLst>
              <a:ext uri="{FF2B5EF4-FFF2-40B4-BE49-F238E27FC236}">
                <a16:creationId xmlns:a16="http://schemas.microsoft.com/office/drawing/2014/main" id="{BEAF3C80-FFFC-4A1E-8CF9-51039F338B7C}"/>
              </a:ext>
            </a:extLst>
          </p:cNvPr>
          <p:cNvSpPr txBox="1"/>
          <p:nvPr/>
        </p:nvSpPr>
        <p:spPr>
          <a:xfrm>
            <a:off x="7848599" y="1083587"/>
            <a:ext cx="960881" cy="276999"/>
          </a:xfrm>
          <a:prstGeom prst="rect">
            <a:avLst/>
          </a:prstGeom>
          <a:noFill/>
        </p:spPr>
        <p:txBody>
          <a:bodyPr wrap="square" rtlCol="0">
            <a:spAutoFit/>
          </a:bodyPr>
          <a:lstStyle/>
          <a:p>
            <a:pPr>
              <a:spcAft>
                <a:spcPts val="600"/>
              </a:spcAft>
            </a:pPr>
            <a:r>
              <a:rPr lang="en-US" sz="1200" b="1" dirty="0">
                <a:solidFill>
                  <a:schemeClr val="bg1"/>
                </a:solidFill>
              </a:rPr>
              <a:t>Accuracy</a:t>
            </a:r>
          </a:p>
        </p:txBody>
      </p:sp>
    </p:spTree>
    <p:extLst>
      <p:ext uri="{BB962C8B-B14F-4D97-AF65-F5344CB8AC3E}">
        <p14:creationId xmlns:p14="http://schemas.microsoft.com/office/powerpoint/2010/main" val="3102882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DED56-C13A-3003-80C5-32879BBA9DA3}"/>
              </a:ext>
            </a:extLst>
          </p:cNvPr>
          <p:cNvSpPr>
            <a:spLocks noGrp="1"/>
          </p:cNvSpPr>
          <p:nvPr>
            <p:ph type="title"/>
          </p:nvPr>
        </p:nvSpPr>
        <p:spPr>
          <a:xfrm>
            <a:off x="646112" y="452718"/>
            <a:ext cx="4816340" cy="1867572"/>
          </a:xfrm>
        </p:spPr>
        <p:txBody>
          <a:bodyPr>
            <a:normAutofit fontScale="90000"/>
          </a:bodyPr>
          <a:lstStyle/>
          <a:p>
            <a:pPr algn="ctr"/>
            <a:r>
              <a:rPr lang="en-US" b="1" dirty="0">
                <a:latin typeface="Cambria" panose="02040503050406030204" pitchFamily="18" charset="0"/>
                <a:ea typeface="Cambria" panose="02040503050406030204" pitchFamily="18" charset="0"/>
              </a:rPr>
              <a:t>Simulation: Negative Binomial Regression</a:t>
            </a:r>
            <a:br>
              <a:rPr lang="en-US" b="1" dirty="0">
                <a:latin typeface="Cambria" panose="02040503050406030204" pitchFamily="18" charset="0"/>
                <a:ea typeface="Cambria" panose="02040503050406030204" pitchFamily="18" charset="0"/>
              </a:rPr>
            </a:br>
            <a:endParaRPr lang="en-US" dirty="0"/>
          </a:p>
        </p:txBody>
      </p:sp>
      <p:pic>
        <p:nvPicPr>
          <p:cNvPr id="5" name="Picture 4">
            <a:extLst>
              <a:ext uri="{FF2B5EF4-FFF2-40B4-BE49-F238E27FC236}">
                <a16:creationId xmlns:a16="http://schemas.microsoft.com/office/drawing/2014/main" id="{955CF517-5E83-C86E-E991-E17899607E5E}"/>
              </a:ext>
            </a:extLst>
          </p:cNvPr>
          <p:cNvPicPr>
            <a:picLocks noChangeAspect="1"/>
          </p:cNvPicPr>
          <p:nvPr/>
        </p:nvPicPr>
        <p:blipFill>
          <a:blip r:embed="rId3"/>
          <a:stretch>
            <a:fillRect/>
          </a:stretch>
        </p:blipFill>
        <p:spPr>
          <a:xfrm>
            <a:off x="5462452" y="843640"/>
            <a:ext cx="4969132" cy="2683330"/>
          </a:xfrm>
          <a:prstGeom prst="rect">
            <a:avLst/>
          </a:prstGeom>
          <a:effectLst/>
        </p:spPr>
      </p:pic>
      <p:sp>
        <p:nvSpPr>
          <p:cNvPr id="3" name="Content Placeholder 2">
            <a:extLst>
              <a:ext uri="{FF2B5EF4-FFF2-40B4-BE49-F238E27FC236}">
                <a16:creationId xmlns:a16="http://schemas.microsoft.com/office/drawing/2014/main" id="{67D523BE-D8AF-D211-9216-E55BB40430C4}"/>
              </a:ext>
            </a:extLst>
          </p:cNvPr>
          <p:cNvSpPr>
            <a:spLocks noGrp="1"/>
          </p:cNvSpPr>
          <p:nvPr>
            <p:ph idx="1"/>
          </p:nvPr>
        </p:nvSpPr>
        <p:spPr>
          <a:xfrm>
            <a:off x="646113" y="2052918"/>
            <a:ext cx="4165146" cy="4195481"/>
          </a:xfrm>
        </p:spPr>
        <p:txBody>
          <a:bodyPr>
            <a:normAutofit/>
          </a:bodyPr>
          <a:lstStyle/>
          <a:p>
            <a:r>
              <a:rPr lang="en-US" dirty="0">
                <a:latin typeface="Cambria" panose="02040503050406030204" pitchFamily="18" charset="0"/>
                <a:ea typeface="Cambria" panose="02040503050406030204" pitchFamily="18" charset="0"/>
              </a:rPr>
              <a:t>Similar trend of decrease in MSE with increase in n and p</a:t>
            </a:r>
          </a:p>
          <a:p>
            <a:r>
              <a:rPr lang="en-US" dirty="0">
                <a:latin typeface="Cambria" panose="02040503050406030204" pitchFamily="18" charset="0"/>
                <a:ea typeface="Cambria" panose="02040503050406030204" pitchFamily="18" charset="0"/>
              </a:rPr>
              <a:t>The p&gt;n case also have significantly reduced MSE, and performs well in selecting variables. </a:t>
            </a:r>
          </a:p>
          <a:p>
            <a:r>
              <a:rPr lang="en-US" dirty="0">
                <a:latin typeface="Cambria" panose="02040503050406030204" pitchFamily="18" charset="0"/>
                <a:ea typeface="Cambria" panose="02040503050406030204" pitchFamily="18" charset="0"/>
              </a:rPr>
              <a:t>The variable selection performance  for all the case achieves &gt;99% on every measures, and low MSE. </a:t>
            </a:r>
          </a:p>
          <a:p>
            <a:pPr marL="0" indent="0">
              <a:buNone/>
            </a:pPr>
            <a:r>
              <a:rPr lang="en-US" dirty="0">
                <a:latin typeface="Cambria" panose="02040503050406030204" pitchFamily="18" charset="0"/>
                <a:ea typeface="Cambria" panose="02040503050406030204" pitchFamily="18" charset="0"/>
              </a:rPr>
              <a:t> </a:t>
            </a:r>
          </a:p>
          <a:p>
            <a:endParaRPr lang="en-US" dirty="0">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205AD3AC-E959-A626-F6E5-D6698B994509}"/>
              </a:ext>
            </a:extLst>
          </p:cNvPr>
          <p:cNvPicPr>
            <a:picLocks noChangeAspect="1"/>
          </p:cNvPicPr>
          <p:nvPr/>
        </p:nvPicPr>
        <p:blipFill>
          <a:blip r:embed="rId4"/>
          <a:stretch>
            <a:fillRect/>
          </a:stretch>
        </p:blipFill>
        <p:spPr>
          <a:xfrm>
            <a:off x="5462452" y="3858441"/>
            <a:ext cx="5039682" cy="2721427"/>
          </a:xfrm>
          <a:prstGeom prst="rect">
            <a:avLst/>
          </a:prstGeom>
          <a:effectLst/>
        </p:spPr>
      </p:pic>
    </p:spTree>
    <p:extLst>
      <p:ext uri="{BB962C8B-B14F-4D97-AF65-F5344CB8AC3E}">
        <p14:creationId xmlns:p14="http://schemas.microsoft.com/office/powerpoint/2010/main" val="1232872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EC46-7AC3-3115-6C1B-D1E987AF69AC}"/>
              </a:ext>
            </a:extLst>
          </p:cNvPr>
          <p:cNvSpPr>
            <a:spLocks noGrp="1"/>
          </p:cNvSpPr>
          <p:nvPr>
            <p:ph type="title"/>
          </p:nvPr>
        </p:nvSpPr>
        <p:spPr>
          <a:xfrm>
            <a:off x="648930" y="629267"/>
            <a:ext cx="5447069" cy="1531004"/>
          </a:xfrm>
        </p:spPr>
        <p:txBody>
          <a:bodyPr>
            <a:normAutofit fontScale="90000"/>
          </a:bodyPr>
          <a:lstStyle/>
          <a:p>
            <a:pPr algn="ctr"/>
            <a:r>
              <a:rPr lang="en-US" b="1" dirty="0">
                <a:latin typeface="Cambria" panose="02040503050406030204" pitchFamily="18" charset="0"/>
                <a:ea typeface="Cambria" panose="02040503050406030204" pitchFamily="18" charset="0"/>
              </a:rPr>
              <a:t>Simulation: Zero-Inflated Negative Binomial </a:t>
            </a:r>
          </a:p>
        </p:txBody>
      </p:sp>
      <p:sp>
        <p:nvSpPr>
          <p:cNvPr id="3" name="Content Placeholder 2">
            <a:extLst>
              <a:ext uri="{FF2B5EF4-FFF2-40B4-BE49-F238E27FC236}">
                <a16:creationId xmlns:a16="http://schemas.microsoft.com/office/drawing/2014/main" id="{027D0568-2B09-2AAE-712B-75506BEC8A89}"/>
              </a:ext>
            </a:extLst>
          </p:cNvPr>
          <p:cNvSpPr>
            <a:spLocks noGrp="1"/>
          </p:cNvSpPr>
          <p:nvPr>
            <p:ph idx="1"/>
          </p:nvPr>
        </p:nvSpPr>
        <p:spPr>
          <a:xfrm>
            <a:off x="5541564" y="1394769"/>
            <a:ext cx="10050737" cy="1159823"/>
          </a:xfrm>
        </p:spPr>
        <p:txBody>
          <a:bodyPr>
            <a:normAutofit fontScale="92500" lnSpcReduction="10000"/>
          </a:bodyPr>
          <a:lstStyle/>
          <a:p>
            <a:r>
              <a:rPr lang="en-US" dirty="0">
                <a:latin typeface="Cambria" panose="02040503050406030204" pitchFamily="18" charset="0"/>
                <a:ea typeface="Cambria" panose="02040503050406030204" pitchFamily="18" charset="0"/>
              </a:rPr>
              <a:t>Reduced MSE for β with increase in sample size</a:t>
            </a:r>
          </a:p>
          <a:p>
            <a:r>
              <a:rPr lang="en-US" dirty="0">
                <a:latin typeface="Cambria" panose="02040503050406030204" pitchFamily="18" charset="0"/>
                <a:ea typeface="Cambria" panose="02040503050406030204" pitchFamily="18" charset="0"/>
              </a:rPr>
              <a:t>No pattern seen in the MSE of </a:t>
            </a:r>
            <a:r>
              <a:rPr lang="el-GR" dirty="0">
                <a:latin typeface="Cambria" panose="02040503050406030204" pitchFamily="18" charset="0"/>
                <a:ea typeface="Cambria" panose="02040503050406030204" pitchFamily="18" charset="0"/>
              </a:rPr>
              <a:t>α</a:t>
            </a:r>
            <a:r>
              <a:rPr lang="en-US" dirty="0">
                <a:latin typeface="Cambria" panose="02040503050406030204" pitchFamily="18" charset="0"/>
                <a:ea typeface="Cambria" panose="02040503050406030204" pitchFamily="18" charset="0"/>
              </a:rPr>
              <a:t> </a:t>
            </a:r>
          </a:p>
          <a:p>
            <a:r>
              <a:rPr lang="en-US" dirty="0">
                <a:latin typeface="Cambria" panose="02040503050406030204" pitchFamily="18" charset="0"/>
                <a:ea typeface="Cambria" panose="02040503050406030204" pitchFamily="18" charset="0"/>
              </a:rPr>
              <a:t>All the three priors perform similarly for p&gt;n case</a:t>
            </a:r>
          </a:p>
          <a:p>
            <a:pPr marL="0" indent="0">
              <a:buNone/>
            </a:pPr>
            <a:endParaRPr lang="en-US" dirty="0">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7CAE7EAA-F6AC-917C-B059-442CBABE12D6}"/>
              </a:ext>
            </a:extLst>
          </p:cNvPr>
          <p:cNvPicPr>
            <a:picLocks noChangeAspect="1"/>
          </p:cNvPicPr>
          <p:nvPr/>
        </p:nvPicPr>
        <p:blipFill>
          <a:blip r:embed="rId3"/>
          <a:stretch>
            <a:fillRect/>
          </a:stretch>
        </p:blipFill>
        <p:spPr>
          <a:xfrm>
            <a:off x="1313804" y="3149170"/>
            <a:ext cx="9564389" cy="3524763"/>
          </a:xfrm>
          <a:prstGeom prst="rect">
            <a:avLst/>
          </a:prstGeom>
          <a:effectLst/>
        </p:spPr>
      </p:pic>
    </p:spTree>
    <p:extLst>
      <p:ext uri="{BB962C8B-B14F-4D97-AF65-F5344CB8AC3E}">
        <p14:creationId xmlns:p14="http://schemas.microsoft.com/office/powerpoint/2010/main" val="3196630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3A446B6-2204-48B8-A7C5-606E45BCA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C85E70-3BD6-426B-AB79-D380149F5779}"/>
              </a:ext>
            </a:extLst>
          </p:cNvPr>
          <p:cNvSpPr>
            <a:spLocks noGrp="1"/>
          </p:cNvSpPr>
          <p:nvPr>
            <p:ph type="title"/>
          </p:nvPr>
        </p:nvSpPr>
        <p:spPr>
          <a:xfrm>
            <a:off x="648929" y="965201"/>
            <a:ext cx="3505495" cy="4773612"/>
          </a:xfrm>
        </p:spPr>
        <p:txBody>
          <a:bodyPr anchor="ctr">
            <a:normAutofit/>
          </a:bodyPr>
          <a:lstStyle/>
          <a:p>
            <a:r>
              <a:rPr lang="en-US" b="1" dirty="0">
                <a:solidFill>
                  <a:srgbClr val="EBEBEB"/>
                </a:solidFill>
                <a:latin typeface="Cambria" panose="02040503050406030204" pitchFamily="18" charset="0"/>
                <a:ea typeface="Cambria" panose="02040503050406030204" pitchFamily="18" charset="0"/>
              </a:rPr>
              <a:t>Application to Datasets with Binary/ Multinomial Outcomes</a:t>
            </a:r>
          </a:p>
        </p:txBody>
      </p:sp>
      <p:sp>
        <p:nvSpPr>
          <p:cNvPr id="34" name="Rectangle 33">
            <a:extLst>
              <a:ext uri="{FF2B5EF4-FFF2-40B4-BE49-F238E27FC236}">
                <a16:creationId xmlns:a16="http://schemas.microsoft.com/office/drawing/2014/main" id="{FBF70932-2C39-4BA6-AA08-EF3AD899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ounded Rectangle 9">
            <a:extLst>
              <a:ext uri="{FF2B5EF4-FFF2-40B4-BE49-F238E27FC236}">
                <a16:creationId xmlns:a16="http://schemas.microsoft.com/office/drawing/2014/main" id="{0FD39269-4644-4CAE-8A56-899A62A9C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02302A5-B07A-48BB-9A56-89192DCCA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7" name="Content Placeholder 3">
            <a:extLst>
              <a:ext uri="{FF2B5EF4-FFF2-40B4-BE49-F238E27FC236}">
                <a16:creationId xmlns:a16="http://schemas.microsoft.com/office/drawing/2014/main" id="{F1B95BE9-8A77-4B52-AFFC-79ED2FB6DFEE}"/>
              </a:ext>
            </a:extLst>
          </p:cNvPr>
          <p:cNvGraphicFramePr>
            <a:graphicFrameLocks noGrp="1"/>
          </p:cNvGraphicFramePr>
          <p:nvPr>
            <p:ph idx="1"/>
            <p:extLst>
              <p:ext uri="{D42A27DB-BD31-4B8C-83A1-F6EECF244321}">
                <p14:modId xmlns:p14="http://schemas.microsoft.com/office/powerpoint/2010/main" val="2323764621"/>
              </p:ext>
            </p:extLst>
          </p:nvPr>
        </p:nvGraphicFramePr>
        <p:xfrm>
          <a:off x="5608638" y="965200"/>
          <a:ext cx="5614987" cy="4773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03717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81" name="Freeform 7">
            <a:extLst>
              <a:ext uri="{FF2B5EF4-FFF2-40B4-BE49-F238E27FC236}">
                <a16:creationId xmlns:a16="http://schemas.microsoft.com/office/drawing/2014/main" id="{70B343FF-2E23-43A4-A06E-58C732FF5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9DAB21A-9A60-4137-88A6-3862588852A3}"/>
              </a:ext>
            </a:extLst>
          </p:cNvPr>
          <p:cNvSpPr>
            <a:spLocks noGrp="1"/>
          </p:cNvSpPr>
          <p:nvPr>
            <p:ph type="title"/>
          </p:nvPr>
        </p:nvSpPr>
        <p:spPr>
          <a:xfrm>
            <a:off x="648930" y="629267"/>
            <a:ext cx="9252154" cy="1016654"/>
          </a:xfrm>
        </p:spPr>
        <p:txBody>
          <a:bodyPr>
            <a:normAutofit/>
          </a:bodyPr>
          <a:lstStyle/>
          <a:p>
            <a:pPr algn="ctr"/>
            <a:r>
              <a:rPr lang="en-US" b="1" dirty="0">
                <a:latin typeface="Cambria" panose="02040503050406030204" pitchFamily="18" charset="0"/>
                <a:ea typeface="Cambria" panose="02040503050406030204" pitchFamily="18" charset="0"/>
              </a:rPr>
              <a:t>Overview</a:t>
            </a:r>
          </a:p>
        </p:txBody>
      </p:sp>
      <p:sp>
        <p:nvSpPr>
          <p:cNvPr id="83" name="Rectangle 82">
            <a:extLst>
              <a:ext uri="{FF2B5EF4-FFF2-40B4-BE49-F238E27FC236}">
                <a16:creationId xmlns:a16="http://schemas.microsoft.com/office/drawing/2014/main" id="{90471E06-C9EC-4B3D-9080-2D75FF3AF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5">
            <a:extLst>
              <a:ext uri="{FF2B5EF4-FFF2-40B4-BE49-F238E27FC236}">
                <a16:creationId xmlns:a16="http://schemas.microsoft.com/office/drawing/2014/main" id="{6AF66A71-3CC4-4EE2-A759-0F0ACE6C4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76" name="Content Placeholder 2">
            <a:extLst>
              <a:ext uri="{FF2B5EF4-FFF2-40B4-BE49-F238E27FC236}">
                <a16:creationId xmlns:a16="http://schemas.microsoft.com/office/drawing/2014/main" id="{6060EA6F-1254-46E9-A0E5-C858BB65DD9B}"/>
              </a:ext>
            </a:extLst>
          </p:cNvPr>
          <p:cNvSpPr>
            <a:spLocks noGrp="1"/>
          </p:cNvSpPr>
          <p:nvPr>
            <p:ph idx="1"/>
          </p:nvPr>
        </p:nvSpPr>
        <p:spPr>
          <a:xfrm>
            <a:off x="648930" y="2548281"/>
            <a:ext cx="7480219" cy="3680452"/>
          </a:xfrm>
        </p:spPr>
        <p:txBody>
          <a:bodyPr>
            <a:normAutofit/>
          </a:bodyPr>
          <a:lstStyle/>
          <a:p>
            <a:pPr marL="0" indent="0">
              <a:lnSpc>
                <a:spcPct val="90000"/>
              </a:lnSpc>
              <a:buNone/>
            </a:pPr>
            <a:endParaRPr lang="en-US" sz="1600" b="0" i="0" u="none" strike="noStrike" baseline="0" dirty="0">
              <a:solidFill>
                <a:schemeClr val="bg1"/>
              </a:solidFill>
              <a:latin typeface="Cambria" panose="02040503050406030204" pitchFamily="18" charset="0"/>
              <a:ea typeface="Cambria" panose="02040503050406030204" pitchFamily="18" charset="0"/>
            </a:endParaRPr>
          </a:p>
          <a:p>
            <a:pPr>
              <a:lnSpc>
                <a:spcPct val="90000"/>
              </a:lnSpc>
            </a:pPr>
            <a:r>
              <a:rPr lang="en-US" sz="1600" b="0" u="none" strike="noStrike" baseline="0" dirty="0">
                <a:solidFill>
                  <a:schemeClr val="bg1"/>
                </a:solidFill>
                <a:latin typeface="Cambria" panose="02040503050406030204" pitchFamily="18" charset="0"/>
                <a:ea typeface="Cambria" panose="02040503050406030204" pitchFamily="18" charset="0"/>
              </a:rPr>
              <a:t> Clinical outcome depends on several demographic and genetic factors that lead to modification of treatment recommendations and subgroup-specific treatment allocation -</a:t>
            </a:r>
            <a:r>
              <a:rPr lang="en-US" sz="1600" b="0" i="0" u="none" strike="noStrike" baseline="0" dirty="0">
                <a:solidFill>
                  <a:schemeClr val="bg1"/>
                </a:solidFill>
                <a:latin typeface="Cambria" panose="02040503050406030204" pitchFamily="18" charset="0"/>
                <a:ea typeface="Cambria" panose="02040503050406030204" pitchFamily="18" charset="0"/>
              </a:rPr>
              <a:t>– “right drug to the right patient”</a:t>
            </a:r>
          </a:p>
          <a:p>
            <a:pPr>
              <a:lnSpc>
                <a:spcPct val="90000"/>
              </a:lnSpc>
            </a:pPr>
            <a:r>
              <a:rPr lang="en-US" sz="1600" b="0" i="0" u="none" strike="noStrike" baseline="0" dirty="0">
                <a:solidFill>
                  <a:schemeClr val="bg1"/>
                </a:solidFill>
                <a:latin typeface="Cambria" panose="02040503050406030204" pitchFamily="18" charset="0"/>
                <a:ea typeface="Cambria" panose="02040503050406030204" pitchFamily="18" charset="0"/>
              </a:rPr>
              <a:t> Human epidermal growth factor receptor 2 (HER2) gene controls the rapid growth and spread of breast cancer and researchers have developed HER2 protein blocking medical products such as trastuzumab</a:t>
            </a:r>
          </a:p>
          <a:p>
            <a:pPr>
              <a:lnSpc>
                <a:spcPct val="90000"/>
              </a:lnSpc>
            </a:pPr>
            <a:r>
              <a:rPr lang="en-US" sz="1600" b="0" i="0" u="none" strike="noStrike" baseline="0" dirty="0">
                <a:solidFill>
                  <a:schemeClr val="bg1"/>
                </a:solidFill>
                <a:latin typeface="Cambria" panose="02040503050406030204" pitchFamily="18" charset="0"/>
                <a:ea typeface="Cambria" panose="02040503050406030204" pitchFamily="18" charset="0"/>
              </a:rPr>
              <a:t> Prediction of hospitalization risk of COVID-19 positive patients (BMI, sex, age, comorbidities)</a:t>
            </a:r>
          </a:p>
          <a:p>
            <a:pPr>
              <a:lnSpc>
                <a:spcPct val="90000"/>
              </a:lnSpc>
            </a:pPr>
            <a:r>
              <a:rPr lang="en-US" sz="1600" b="0" i="0" u="none" strike="noStrike" baseline="0" dirty="0">
                <a:solidFill>
                  <a:schemeClr val="bg1"/>
                </a:solidFill>
                <a:latin typeface="Cambria" panose="02040503050406030204" pitchFamily="18" charset="0"/>
                <a:ea typeface="Cambria" panose="02040503050406030204" pitchFamily="18" charset="0"/>
              </a:rPr>
              <a:t> Anticipate the risk of 30-day hospital readmission to avoid penalties for </a:t>
            </a:r>
            <a:r>
              <a:rPr lang="en-US" sz="1600" dirty="0">
                <a:solidFill>
                  <a:schemeClr val="bg1"/>
                </a:solidFill>
                <a:latin typeface="Cambria" panose="02040503050406030204" pitchFamily="18" charset="0"/>
                <a:ea typeface="Cambria" panose="02040503050406030204" pitchFamily="18" charset="0"/>
              </a:rPr>
              <a:t>hospitals under </a:t>
            </a:r>
            <a:r>
              <a:rPr lang="en-US" sz="1600" b="0" i="0" u="none" strike="noStrike" baseline="0" dirty="0">
                <a:solidFill>
                  <a:schemeClr val="bg1"/>
                </a:solidFill>
                <a:latin typeface="Cambria" panose="02040503050406030204" pitchFamily="18" charset="0"/>
                <a:ea typeface="Cambria" panose="02040503050406030204" pitchFamily="18" charset="0"/>
              </a:rPr>
              <a:t>Medicare’s Hospital Readmissions Reduction program</a:t>
            </a:r>
          </a:p>
          <a:p>
            <a:pPr>
              <a:lnSpc>
                <a:spcPct val="90000"/>
              </a:lnSpc>
            </a:pPr>
            <a:r>
              <a:rPr lang="en-US" sz="1600" b="1" dirty="0">
                <a:solidFill>
                  <a:schemeClr val="bg1"/>
                </a:solidFill>
                <a:latin typeface="Cambria" panose="02040503050406030204" pitchFamily="18" charset="0"/>
                <a:ea typeface="Cambria" panose="02040503050406030204" pitchFamily="18" charset="0"/>
              </a:rPr>
              <a:t>Need for efficient predictive and machine learning algorithms </a:t>
            </a:r>
            <a:endParaRPr lang="en-US" sz="1600" b="1" i="0" u="none" strike="noStrike" baseline="0" dirty="0">
              <a:solidFill>
                <a:schemeClr val="bg1"/>
              </a:solidFill>
              <a:latin typeface="Cambria" panose="02040503050406030204" pitchFamily="18" charset="0"/>
              <a:ea typeface="Cambria" panose="02040503050406030204" pitchFamily="18" charset="0"/>
            </a:endParaRPr>
          </a:p>
          <a:p>
            <a:pPr>
              <a:lnSpc>
                <a:spcPct val="90000"/>
              </a:lnSpc>
            </a:pPr>
            <a:endParaRPr lang="en-US" sz="1400" dirty="0">
              <a:solidFill>
                <a:schemeClr val="bg1"/>
              </a:solidFill>
              <a:latin typeface="Cambria" panose="02040503050406030204" pitchFamily="18" charset="0"/>
              <a:ea typeface="Cambria" panose="02040503050406030204" pitchFamily="18" charset="0"/>
            </a:endParaRPr>
          </a:p>
        </p:txBody>
      </p:sp>
      <p:pic>
        <p:nvPicPr>
          <p:cNvPr id="5" name="Picture 4" descr="Diagram&#10;&#10;Description automatically generated">
            <a:extLst>
              <a:ext uri="{FF2B5EF4-FFF2-40B4-BE49-F238E27FC236}">
                <a16:creationId xmlns:a16="http://schemas.microsoft.com/office/drawing/2014/main" id="{8A58F881-E575-4FD3-ABD0-3CAAC6626C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9872" y="2693790"/>
            <a:ext cx="3413671" cy="3371000"/>
          </a:xfrm>
          <a:prstGeom prst="rect">
            <a:avLst/>
          </a:prstGeom>
          <a:effectLst/>
        </p:spPr>
      </p:pic>
    </p:spTree>
    <p:extLst>
      <p:ext uri="{BB962C8B-B14F-4D97-AF65-F5344CB8AC3E}">
        <p14:creationId xmlns:p14="http://schemas.microsoft.com/office/powerpoint/2010/main" val="2123628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D4C2E-AD63-FFD9-B72F-06A342E14D10}"/>
              </a:ext>
            </a:extLst>
          </p:cNvPr>
          <p:cNvSpPr>
            <a:spLocks noGrp="1"/>
          </p:cNvSpPr>
          <p:nvPr>
            <p:ph type="title"/>
          </p:nvPr>
        </p:nvSpPr>
        <p:spPr/>
        <p:txBody>
          <a:bodyPr/>
          <a:lstStyle/>
          <a:p>
            <a:pPr algn="ctr"/>
            <a:r>
              <a:rPr lang="en-US" b="1" dirty="0">
                <a:latin typeface="Cambria" panose="02040503050406030204" pitchFamily="18" charset="0"/>
                <a:ea typeface="Cambria" panose="02040503050406030204" pitchFamily="18" charset="0"/>
              </a:rPr>
              <a:t>Logistic Regression Case Study</a:t>
            </a:r>
          </a:p>
        </p:txBody>
      </p:sp>
      <p:sp>
        <p:nvSpPr>
          <p:cNvPr id="3" name="Content Placeholder 2">
            <a:extLst>
              <a:ext uri="{FF2B5EF4-FFF2-40B4-BE49-F238E27FC236}">
                <a16:creationId xmlns:a16="http://schemas.microsoft.com/office/drawing/2014/main" id="{DA1B554A-B510-9837-EA4C-BFB6051AB075}"/>
              </a:ext>
            </a:extLst>
          </p:cNvPr>
          <p:cNvSpPr>
            <a:spLocks noGrp="1"/>
          </p:cNvSpPr>
          <p:nvPr>
            <p:ph idx="1"/>
          </p:nvPr>
        </p:nvSpPr>
        <p:spPr/>
        <p:txBody>
          <a:bodyPr/>
          <a:lstStyle/>
          <a:p>
            <a:r>
              <a:rPr lang="en-US" dirty="0">
                <a:latin typeface="Cambria" panose="02040503050406030204" pitchFamily="18" charset="0"/>
                <a:ea typeface="Cambria" panose="02040503050406030204" pitchFamily="18" charset="0"/>
              </a:rPr>
              <a:t>Pima Indian Diabetes Data</a:t>
            </a:r>
          </a:p>
          <a:p>
            <a:pPr marL="0" indent="0">
              <a:buNone/>
            </a:pPr>
            <a:endParaRPr lang="en-US" dirty="0">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10FE03C5-91A2-D683-2D2F-F304BE7753DF}"/>
              </a:ext>
            </a:extLst>
          </p:cNvPr>
          <p:cNvPicPr>
            <a:picLocks noChangeAspect="1"/>
          </p:cNvPicPr>
          <p:nvPr/>
        </p:nvPicPr>
        <p:blipFill>
          <a:blip r:embed="rId3"/>
          <a:stretch>
            <a:fillRect/>
          </a:stretch>
        </p:blipFill>
        <p:spPr>
          <a:xfrm>
            <a:off x="5440524" y="2052918"/>
            <a:ext cx="6045511" cy="4502381"/>
          </a:xfrm>
          <a:prstGeom prst="rect">
            <a:avLst/>
          </a:prstGeom>
        </p:spPr>
      </p:pic>
      <p:pic>
        <p:nvPicPr>
          <p:cNvPr id="9" name="Picture 8">
            <a:extLst>
              <a:ext uri="{FF2B5EF4-FFF2-40B4-BE49-F238E27FC236}">
                <a16:creationId xmlns:a16="http://schemas.microsoft.com/office/drawing/2014/main" id="{87F3FFAD-1A3E-B4CC-1DBD-8AD56F16CA96}"/>
              </a:ext>
            </a:extLst>
          </p:cNvPr>
          <p:cNvPicPr>
            <a:picLocks noChangeAspect="1"/>
          </p:cNvPicPr>
          <p:nvPr/>
        </p:nvPicPr>
        <p:blipFill>
          <a:blip r:embed="rId4"/>
          <a:stretch>
            <a:fillRect/>
          </a:stretch>
        </p:blipFill>
        <p:spPr>
          <a:xfrm>
            <a:off x="705965" y="2469448"/>
            <a:ext cx="4535000" cy="3879944"/>
          </a:xfrm>
          <a:prstGeom prst="rect">
            <a:avLst/>
          </a:prstGeom>
        </p:spPr>
      </p:pic>
    </p:spTree>
    <p:extLst>
      <p:ext uri="{BB962C8B-B14F-4D97-AF65-F5344CB8AC3E}">
        <p14:creationId xmlns:p14="http://schemas.microsoft.com/office/powerpoint/2010/main" val="62157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6561C-9AE2-45B6-1367-8D702E115581}"/>
              </a:ext>
            </a:extLst>
          </p:cNvPr>
          <p:cNvSpPr>
            <a:spLocks noGrp="1"/>
          </p:cNvSpPr>
          <p:nvPr>
            <p:ph type="title"/>
          </p:nvPr>
        </p:nvSpPr>
        <p:spPr/>
        <p:txBody>
          <a:bodyPr/>
          <a:lstStyle/>
          <a:p>
            <a:pPr algn="ctr"/>
            <a:r>
              <a:rPr lang="en-US" b="1" dirty="0">
                <a:latin typeface="Cambria" panose="02040503050406030204" pitchFamily="18" charset="0"/>
                <a:ea typeface="Cambria" panose="02040503050406030204" pitchFamily="18" charset="0"/>
              </a:rPr>
              <a:t>Pima Indian Diabetes Data</a:t>
            </a:r>
          </a:p>
        </p:txBody>
      </p:sp>
      <p:pic>
        <p:nvPicPr>
          <p:cNvPr id="5" name="Content Placeholder 4">
            <a:extLst>
              <a:ext uri="{FF2B5EF4-FFF2-40B4-BE49-F238E27FC236}">
                <a16:creationId xmlns:a16="http://schemas.microsoft.com/office/drawing/2014/main" id="{68A4A18D-9586-740F-673B-0C3F9B5CBD93}"/>
              </a:ext>
            </a:extLst>
          </p:cNvPr>
          <p:cNvPicPr>
            <a:picLocks noGrp="1" noChangeAspect="1"/>
          </p:cNvPicPr>
          <p:nvPr>
            <p:ph idx="1"/>
          </p:nvPr>
        </p:nvPicPr>
        <p:blipFill>
          <a:blip r:embed="rId3"/>
          <a:stretch>
            <a:fillRect/>
          </a:stretch>
        </p:blipFill>
        <p:spPr>
          <a:xfrm>
            <a:off x="1295746" y="1152983"/>
            <a:ext cx="6405533" cy="3311513"/>
          </a:xfrm>
        </p:spPr>
      </p:pic>
      <p:pic>
        <p:nvPicPr>
          <p:cNvPr id="7" name="Picture 6">
            <a:extLst>
              <a:ext uri="{FF2B5EF4-FFF2-40B4-BE49-F238E27FC236}">
                <a16:creationId xmlns:a16="http://schemas.microsoft.com/office/drawing/2014/main" id="{73ED9650-F747-914B-5148-E0E31DC0F0BB}"/>
              </a:ext>
            </a:extLst>
          </p:cNvPr>
          <p:cNvPicPr>
            <a:picLocks noChangeAspect="1"/>
          </p:cNvPicPr>
          <p:nvPr/>
        </p:nvPicPr>
        <p:blipFill>
          <a:blip r:embed="rId4"/>
          <a:stretch>
            <a:fillRect/>
          </a:stretch>
        </p:blipFill>
        <p:spPr>
          <a:xfrm>
            <a:off x="808067" y="4693921"/>
            <a:ext cx="9575037" cy="1850366"/>
          </a:xfrm>
          <a:prstGeom prst="rect">
            <a:avLst/>
          </a:prstGeom>
        </p:spPr>
      </p:pic>
      <p:sp>
        <p:nvSpPr>
          <p:cNvPr id="3" name="TextBox 2">
            <a:extLst>
              <a:ext uri="{FF2B5EF4-FFF2-40B4-BE49-F238E27FC236}">
                <a16:creationId xmlns:a16="http://schemas.microsoft.com/office/drawing/2014/main" id="{78BD27A4-1892-94E8-229D-FCD1440CA933}"/>
              </a:ext>
            </a:extLst>
          </p:cNvPr>
          <p:cNvSpPr txBox="1"/>
          <p:nvPr/>
        </p:nvSpPr>
        <p:spPr>
          <a:xfrm>
            <a:off x="8229600" y="3225235"/>
            <a:ext cx="2512275" cy="369332"/>
          </a:xfrm>
          <a:prstGeom prst="rect">
            <a:avLst/>
          </a:prstGeom>
          <a:noFill/>
        </p:spPr>
        <p:txBody>
          <a:bodyPr wrap="square" rtlCol="0">
            <a:spAutoFit/>
          </a:bodyPr>
          <a:lstStyle/>
          <a:p>
            <a:r>
              <a:rPr lang="en-US" dirty="0">
                <a:hlinkClick r:id="rId5" action="ppaction://hlinkfile"/>
              </a:rPr>
              <a:t>markdownPima.html</a:t>
            </a:r>
            <a:endParaRPr lang="en-US" dirty="0"/>
          </a:p>
        </p:txBody>
      </p:sp>
    </p:spTree>
    <p:extLst>
      <p:ext uri="{BB962C8B-B14F-4D97-AF65-F5344CB8AC3E}">
        <p14:creationId xmlns:p14="http://schemas.microsoft.com/office/powerpoint/2010/main" val="1177395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2550E4B-1CFE-19F6-042F-FF23E4877337}"/>
              </a:ext>
            </a:extLst>
          </p:cNvPr>
          <p:cNvSpPr>
            <a:spLocks noGrp="1"/>
          </p:cNvSpPr>
          <p:nvPr>
            <p:ph type="title"/>
          </p:nvPr>
        </p:nvSpPr>
        <p:spPr>
          <a:xfrm>
            <a:off x="8084392" y="2741607"/>
            <a:ext cx="3344020" cy="3066507"/>
          </a:xfrm>
        </p:spPr>
        <p:txBody>
          <a:bodyPr vert="horz" lIns="91440" tIns="45720" rIns="91440" bIns="45720" rtlCol="0" anchor="b">
            <a:noAutofit/>
          </a:bodyPr>
          <a:lstStyle/>
          <a:p>
            <a:pPr>
              <a:lnSpc>
                <a:spcPct val="90000"/>
              </a:lnSpc>
            </a:pPr>
            <a:r>
              <a:rPr lang="en-US" sz="1800" b="1" dirty="0">
                <a:latin typeface="Cambria" panose="02040503050406030204" pitchFamily="18" charset="0"/>
                <a:ea typeface="Cambria" panose="02040503050406030204" pitchFamily="18" charset="0"/>
              </a:rPr>
              <a:t>The three priors can detect four variables by 95% credible intervals. The credible intervals of the coefficients with variable names “pregnant,” “glucose,” “mass (BMI),” and “pedigree (family history)” do not include zero; hence they are significant.</a:t>
            </a:r>
            <a:br>
              <a:rPr lang="en-US" sz="1800" b="1" dirty="0">
                <a:latin typeface="Cambria" panose="02040503050406030204" pitchFamily="18" charset="0"/>
                <a:ea typeface="Cambria" panose="02040503050406030204" pitchFamily="18" charset="0"/>
              </a:rPr>
            </a:br>
            <a:r>
              <a:rPr lang="en-US" sz="1800" b="1" dirty="0">
                <a:latin typeface="Cambria" panose="02040503050406030204" pitchFamily="18" charset="0"/>
                <a:ea typeface="Cambria" panose="02040503050406030204" pitchFamily="18" charset="0"/>
              </a:rPr>
              <a:t> the “pressure” variable is also determined as significant by DP prior. </a:t>
            </a:r>
            <a:br>
              <a:rPr lang="en-US" sz="1800" b="1" dirty="0">
                <a:latin typeface="Cambria" panose="02040503050406030204" pitchFamily="18" charset="0"/>
                <a:ea typeface="Cambria" panose="02040503050406030204" pitchFamily="18" charset="0"/>
              </a:rPr>
            </a:br>
            <a:r>
              <a:rPr lang="en-US" sz="1800" b="1" dirty="0">
                <a:latin typeface="Cambria" panose="02040503050406030204" pitchFamily="18" charset="0"/>
                <a:ea typeface="Cambria" panose="02040503050406030204" pitchFamily="18" charset="0"/>
              </a:rPr>
              <a:t> </a:t>
            </a:r>
          </a:p>
        </p:txBody>
      </p:sp>
      <p:sp>
        <p:nvSpPr>
          <p:cNvPr id="22" name="Rectangle 21">
            <a:extLst>
              <a:ext uri="{FF2B5EF4-FFF2-40B4-BE49-F238E27FC236}">
                <a16:creationId xmlns:a16="http://schemas.microsoft.com/office/drawing/2014/main" id="{CCC86F1E-8E2D-4B0B-BB05-41E8E936CB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7164C73-8628-3EAC-3A19-675754B668E6}"/>
              </a:ext>
            </a:extLst>
          </p:cNvPr>
          <p:cNvPicPr>
            <a:picLocks noGrp="1" noChangeAspect="1"/>
          </p:cNvPicPr>
          <p:nvPr>
            <p:ph idx="1"/>
          </p:nvPr>
        </p:nvPicPr>
        <p:blipFill>
          <a:blip r:embed="rId8"/>
          <a:stretch>
            <a:fillRect/>
          </a:stretch>
        </p:blipFill>
        <p:spPr>
          <a:xfrm>
            <a:off x="955392" y="1250831"/>
            <a:ext cx="6275584" cy="4361530"/>
          </a:xfrm>
          <a:prstGeom prst="rect">
            <a:avLst/>
          </a:prstGeom>
          <a:effectLst/>
        </p:spPr>
      </p:pic>
    </p:spTree>
    <p:extLst>
      <p:ext uri="{BB962C8B-B14F-4D97-AF65-F5344CB8AC3E}">
        <p14:creationId xmlns:p14="http://schemas.microsoft.com/office/powerpoint/2010/main" val="1170381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7B6323F-75FD-4FFA-950D-6D013A6DC1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DA2C34EF-101A-44FE-8A31-E0A7F4776A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5C86EC89-02DB-4384-8A63-0EFFEFD1B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54BB1565-EB36-4D75-8888-72796286DC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871DF8C3-722E-49D1-87D5-E0FB1D6409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2" name="Rectangle 21">
            <a:extLst>
              <a:ext uri="{FF2B5EF4-FFF2-40B4-BE49-F238E27FC236}">
                <a16:creationId xmlns:a16="http://schemas.microsoft.com/office/drawing/2014/main" id="{93E59372-1F66-480B-ADD0-8000A0547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C2168E1-C2BD-4E6B-AA64-A020775AE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284E63B-655D-4786-BE63-6BFFF5106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Freeform 15">
            <a:extLst>
              <a:ext uri="{FF2B5EF4-FFF2-40B4-BE49-F238E27FC236}">
                <a16:creationId xmlns:a16="http://schemas.microsoft.com/office/drawing/2014/main" id="{5CC17AAC-BEDA-43F6-96F9-6D5C1DCC3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989B5423-79B4-D599-E1E5-E07831C4DBEF}"/>
              </a:ext>
            </a:extLst>
          </p:cNvPr>
          <p:cNvPicPr>
            <a:picLocks noChangeAspect="1"/>
          </p:cNvPicPr>
          <p:nvPr/>
        </p:nvPicPr>
        <p:blipFill>
          <a:blip r:embed="rId8"/>
          <a:stretch>
            <a:fillRect/>
          </a:stretch>
        </p:blipFill>
        <p:spPr>
          <a:xfrm>
            <a:off x="6285703" y="1617557"/>
            <a:ext cx="3500562" cy="2310370"/>
          </a:xfrm>
          <a:prstGeom prst="rect">
            <a:avLst/>
          </a:prstGeom>
          <a:effectLst/>
        </p:spPr>
      </p:pic>
      <p:sp useBgFill="1">
        <p:nvSpPr>
          <p:cNvPr id="30" name="Freeform 5">
            <a:extLst>
              <a:ext uri="{FF2B5EF4-FFF2-40B4-BE49-F238E27FC236}">
                <a16:creationId xmlns:a16="http://schemas.microsoft.com/office/drawing/2014/main" id="{27C31358-DB76-4D08-880F-623FB1485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2" name="Title 1">
            <a:extLst>
              <a:ext uri="{FF2B5EF4-FFF2-40B4-BE49-F238E27FC236}">
                <a16:creationId xmlns:a16="http://schemas.microsoft.com/office/drawing/2014/main" id="{DA7416D2-3772-D0EA-08B0-3E2962D44CF1}"/>
              </a:ext>
            </a:extLst>
          </p:cNvPr>
          <p:cNvSpPr>
            <a:spLocks noGrp="1"/>
          </p:cNvSpPr>
          <p:nvPr>
            <p:ph type="title"/>
          </p:nvPr>
        </p:nvSpPr>
        <p:spPr>
          <a:xfrm>
            <a:off x="635458" y="4854344"/>
            <a:ext cx="9345155" cy="861802"/>
          </a:xfrm>
        </p:spPr>
        <p:txBody>
          <a:bodyPr vert="horz" lIns="91440" tIns="45720" rIns="91440" bIns="45720" rtlCol="0" anchor="b">
            <a:normAutofit/>
          </a:bodyPr>
          <a:lstStyle/>
          <a:p>
            <a:pPr algn="ctr"/>
            <a:r>
              <a:rPr lang="en-US" sz="4800" dirty="0">
                <a:latin typeface="Cambria" panose="02040503050406030204" pitchFamily="18" charset="0"/>
                <a:ea typeface="Cambria" panose="02040503050406030204" pitchFamily="18" charset="0"/>
              </a:rPr>
              <a:t>Diagnostic Plots</a:t>
            </a:r>
          </a:p>
        </p:txBody>
      </p:sp>
      <p:pic>
        <p:nvPicPr>
          <p:cNvPr id="5" name="Content Placeholder 4">
            <a:extLst>
              <a:ext uri="{FF2B5EF4-FFF2-40B4-BE49-F238E27FC236}">
                <a16:creationId xmlns:a16="http://schemas.microsoft.com/office/drawing/2014/main" id="{39CE413E-954A-1018-6AF1-06F6011BC6EA}"/>
              </a:ext>
            </a:extLst>
          </p:cNvPr>
          <p:cNvPicPr>
            <a:picLocks noGrp="1" noChangeAspect="1"/>
          </p:cNvPicPr>
          <p:nvPr>
            <p:ph idx="1"/>
          </p:nvPr>
        </p:nvPicPr>
        <p:blipFill>
          <a:blip r:embed="rId9"/>
          <a:stretch>
            <a:fillRect/>
          </a:stretch>
        </p:blipFill>
        <p:spPr>
          <a:xfrm>
            <a:off x="643855" y="636083"/>
            <a:ext cx="5064375" cy="3291844"/>
          </a:xfrm>
          <a:prstGeom prst="rect">
            <a:avLst/>
          </a:prstGeom>
          <a:effectLst/>
        </p:spPr>
      </p:pic>
    </p:spTree>
    <p:extLst>
      <p:ext uri="{BB962C8B-B14F-4D97-AF65-F5344CB8AC3E}">
        <p14:creationId xmlns:p14="http://schemas.microsoft.com/office/powerpoint/2010/main" val="26351979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9EB56FE1-6944-43D7-8440-1190DAED6E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7" name="Picture 36">
            <a:extLst>
              <a:ext uri="{FF2B5EF4-FFF2-40B4-BE49-F238E27FC236}">
                <a16:creationId xmlns:a16="http://schemas.microsoft.com/office/drawing/2014/main" id="{6B89412C-5C0E-4547-8705-988BE3ED22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9" name="Oval 38">
            <a:extLst>
              <a:ext uri="{FF2B5EF4-FFF2-40B4-BE49-F238E27FC236}">
                <a16:creationId xmlns:a16="http://schemas.microsoft.com/office/drawing/2014/main" id="{BDBE258A-7E75-4D51-B4CB-C95FB702E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8EEFF789-5B8D-402B-A041-F15E9276D01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3" name="Picture 42">
            <a:extLst>
              <a:ext uri="{FF2B5EF4-FFF2-40B4-BE49-F238E27FC236}">
                <a16:creationId xmlns:a16="http://schemas.microsoft.com/office/drawing/2014/main" id="{BFD1ECE8-0DC1-4BED-8616-8EC623A917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45" name="Rectangle 44">
            <a:extLst>
              <a:ext uri="{FF2B5EF4-FFF2-40B4-BE49-F238E27FC236}">
                <a16:creationId xmlns:a16="http://schemas.microsoft.com/office/drawing/2014/main" id="{4630FC49-2A84-4315-BFDF-2CEF7B0BD5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A6F8E8C-0EBB-F13A-7107-12DE64B71F86}"/>
              </a:ext>
            </a:extLst>
          </p:cNvPr>
          <p:cNvSpPr>
            <a:spLocks noGrp="1"/>
          </p:cNvSpPr>
          <p:nvPr>
            <p:ph type="title"/>
          </p:nvPr>
        </p:nvSpPr>
        <p:spPr>
          <a:xfrm>
            <a:off x="8210623" y="1447800"/>
            <a:ext cx="3333676" cy="3096987"/>
          </a:xfrm>
        </p:spPr>
        <p:txBody>
          <a:bodyPr vert="horz" lIns="91440" tIns="45720" rIns="91440" bIns="45720" rtlCol="0" anchor="b">
            <a:normAutofit/>
          </a:bodyPr>
          <a:lstStyle/>
          <a:p>
            <a:pPr algn="ctr">
              <a:lnSpc>
                <a:spcPct val="90000"/>
              </a:lnSpc>
            </a:pPr>
            <a:r>
              <a:rPr lang="en-US" sz="3400" b="1" dirty="0">
                <a:latin typeface="Cambria" panose="02040503050406030204" pitchFamily="18" charset="0"/>
                <a:ea typeface="Cambria" panose="02040503050406030204" pitchFamily="18" charset="0"/>
              </a:rPr>
              <a:t>Variable Selection &amp; Prediction for </a:t>
            </a:r>
            <a:br>
              <a:rPr lang="en-US" sz="3400" b="1" dirty="0">
                <a:latin typeface="Cambria" panose="02040503050406030204" pitchFamily="18" charset="0"/>
                <a:ea typeface="Cambria" panose="02040503050406030204" pitchFamily="18" charset="0"/>
              </a:rPr>
            </a:br>
            <a:r>
              <a:rPr lang="en-US" sz="3400" b="1" dirty="0">
                <a:latin typeface="Cambria" panose="02040503050406030204" pitchFamily="18" charset="0"/>
                <a:ea typeface="Cambria" panose="02040503050406030204" pitchFamily="18" charset="0"/>
              </a:rPr>
              <a:t>Pima Indian Diabetes Data</a:t>
            </a:r>
          </a:p>
        </p:txBody>
      </p:sp>
      <p:sp>
        <p:nvSpPr>
          <p:cNvPr id="47" name="Rectangle 46">
            <a:extLst>
              <a:ext uri="{FF2B5EF4-FFF2-40B4-BE49-F238E27FC236}">
                <a16:creationId xmlns:a16="http://schemas.microsoft.com/office/drawing/2014/main" id="{28C6E02A-E573-4EA7-825B-164BEA16EC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A910578-7056-6275-B18B-BE1C3A7422B9}"/>
              </a:ext>
            </a:extLst>
          </p:cNvPr>
          <p:cNvPicPr>
            <a:picLocks noGrp="1" noChangeAspect="1"/>
          </p:cNvPicPr>
          <p:nvPr>
            <p:ph idx="1"/>
          </p:nvPr>
        </p:nvPicPr>
        <p:blipFill>
          <a:blip r:embed="rId8"/>
          <a:stretch>
            <a:fillRect/>
          </a:stretch>
        </p:blipFill>
        <p:spPr>
          <a:xfrm>
            <a:off x="643853" y="932600"/>
            <a:ext cx="3038347" cy="2088863"/>
          </a:xfrm>
          <a:prstGeom prst="rect">
            <a:avLst/>
          </a:prstGeom>
          <a:effectLst/>
        </p:spPr>
      </p:pic>
      <p:sp>
        <p:nvSpPr>
          <p:cNvPr id="49" name="Freeform 31">
            <a:extLst>
              <a:ext uri="{FF2B5EF4-FFF2-40B4-BE49-F238E27FC236}">
                <a16:creationId xmlns:a16="http://schemas.microsoft.com/office/drawing/2014/main" id="{8D72B389-883E-4868-9712-4C914A30F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51" name="Freeform 5">
            <a:extLst>
              <a:ext uri="{FF2B5EF4-FFF2-40B4-BE49-F238E27FC236}">
                <a16:creationId xmlns:a16="http://schemas.microsoft.com/office/drawing/2014/main" id="{C9D33B23-71E5-4AAE-B6A9-D59227014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7" name="Picture 6">
            <a:extLst>
              <a:ext uri="{FF2B5EF4-FFF2-40B4-BE49-F238E27FC236}">
                <a16:creationId xmlns:a16="http://schemas.microsoft.com/office/drawing/2014/main" id="{58B533EE-17E0-F074-3516-3FD1A801CFA8}"/>
              </a:ext>
            </a:extLst>
          </p:cNvPr>
          <p:cNvPicPr>
            <a:picLocks noChangeAspect="1"/>
          </p:cNvPicPr>
          <p:nvPr/>
        </p:nvPicPr>
        <p:blipFill>
          <a:blip r:embed="rId9"/>
          <a:stretch>
            <a:fillRect/>
          </a:stretch>
        </p:blipFill>
        <p:spPr>
          <a:xfrm>
            <a:off x="3876168" y="985772"/>
            <a:ext cx="3038347" cy="1982520"/>
          </a:xfrm>
          <a:prstGeom prst="rect">
            <a:avLst/>
          </a:prstGeom>
          <a:effectLst/>
        </p:spPr>
      </p:pic>
      <p:pic>
        <p:nvPicPr>
          <p:cNvPr id="9" name="Picture 8">
            <a:extLst>
              <a:ext uri="{FF2B5EF4-FFF2-40B4-BE49-F238E27FC236}">
                <a16:creationId xmlns:a16="http://schemas.microsoft.com/office/drawing/2014/main" id="{CD3DF6E1-0936-509D-5530-D693298C50CF}"/>
              </a:ext>
            </a:extLst>
          </p:cNvPr>
          <p:cNvPicPr>
            <a:picLocks noChangeAspect="1"/>
          </p:cNvPicPr>
          <p:nvPr/>
        </p:nvPicPr>
        <p:blipFill>
          <a:blip r:embed="rId10"/>
          <a:stretch>
            <a:fillRect/>
          </a:stretch>
        </p:blipFill>
        <p:spPr>
          <a:xfrm>
            <a:off x="643854" y="4117405"/>
            <a:ext cx="6270662" cy="1426576"/>
          </a:xfrm>
          <a:prstGeom prst="rect">
            <a:avLst/>
          </a:prstGeom>
          <a:effectLst/>
        </p:spPr>
      </p:pic>
    </p:spTree>
    <p:extLst>
      <p:ext uri="{BB962C8B-B14F-4D97-AF65-F5344CB8AC3E}">
        <p14:creationId xmlns:p14="http://schemas.microsoft.com/office/powerpoint/2010/main" val="5559453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26">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9" name="Oval 28">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1" name="Picture 30">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3" name="Picture 32">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35" name="Rectangle 34">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6179E42-65E6-64F5-12C5-E8988756D52B}"/>
              </a:ext>
            </a:extLst>
          </p:cNvPr>
          <p:cNvSpPr>
            <a:spLocks noGrp="1"/>
          </p:cNvSpPr>
          <p:nvPr>
            <p:ph type="title"/>
          </p:nvPr>
        </p:nvSpPr>
        <p:spPr>
          <a:xfrm>
            <a:off x="8191925" y="1325880"/>
            <a:ext cx="3352375" cy="3066507"/>
          </a:xfrm>
        </p:spPr>
        <p:txBody>
          <a:bodyPr vert="horz" lIns="91440" tIns="45720" rIns="91440" bIns="45720" rtlCol="0" anchor="b">
            <a:noAutofit/>
          </a:bodyPr>
          <a:lstStyle/>
          <a:p>
            <a:pPr marL="342900" indent="-342900">
              <a:buFont typeface="Wingdings" panose="05000000000000000000" pitchFamily="2" charset="2"/>
              <a:buChar char="q"/>
            </a:pPr>
            <a:r>
              <a:rPr lang="en-US" sz="2800" dirty="0">
                <a:latin typeface="Cambria" panose="02040503050406030204" pitchFamily="18" charset="0"/>
                <a:ea typeface="Cambria" panose="02040503050406030204" pitchFamily="18" charset="0"/>
              </a:rPr>
              <a:t>36 genes were chosen by Horseshoe prior. </a:t>
            </a:r>
            <a:br>
              <a:rPr lang="en-US" sz="2800" dirty="0">
                <a:latin typeface="Cambria" panose="02040503050406030204" pitchFamily="18" charset="0"/>
                <a:ea typeface="Cambria" panose="02040503050406030204" pitchFamily="18" charset="0"/>
              </a:rPr>
            </a:br>
            <a:r>
              <a:rPr lang="en-US" sz="2800" dirty="0">
                <a:latin typeface="Cambria" panose="02040503050406030204" pitchFamily="18" charset="0"/>
                <a:ea typeface="Cambria" panose="02040503050406030204" pitchFamily="18" charset="0"/>
              </a:rPr>
              <a:t>DL prior chose 164 genes </a:t>
            </a:r>
            <a:br>
              <a:rPr lang="en-US" sz="2800" dirty="0">
                <a:latin typeface="Cambria" panose="02040503050406030204" pitchFamily="18" charset="0"/>
                <a:ea typeface="Cambria" panose="02040503050406030204" pitchFamily="18" charset="0"/>
              </a:rPr>
            </a:br>
            <a:r>
              <a:rPr lang="en-US" sz="2800" dirty="0">
                <a:latin typeface="Cambria" panose="02040503050406030204" pitchFamily="18" charset="0"/>
                <a:ea typeface="Cambria" panose="02040503050406030204" pitchFamily="18" charset="0"/>
              </a:rPr>
              <a:t>DP selected 67 genes</a:t>
            </a:r>
          </a:p>
        </p:txBody>
      </p:sp>
      <p:sp>
        <p:nvSpPr>
          <p:cNvPr id="37" name="Rectangle 36">
            <a:extLst>
              <a:ext uri="{FF2B5EF4-FFF2-40B4-BE49-F238E27FC236}">
                <a16:creationId xmlns:a16="http://schemas.microsoft.com/office/drawing/2014/main" id="{4C1E981B-F06E-48B4-9275-F4B261AFC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6">
            <a:extLst>
              <a:ext uri="{FF2B5EF4-FFF2-40B4-BE49-F238E27FC236}">
                <a16:creationId xmlns:a16="http://schemas.microsoft.com/office/drawing/2014/main" id="{312E2C24-0CD2-4071-8CE2-B059993A9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1" name="Freeform 5">
            <a:extLst>
              <a:ext uri="{FF2B5EF4-FFF2-40B4-BE49-F238E27FC236}">
                <a16:creationId xmlns:a16="http://schemas.microsoft.com/office/drawing/2014/main" id="{24F1DC13-C830-4B86-A9C6-927F5C55D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20" name="Content Placeholder 19">
            <a:extLst>
              <a:ext uri="{FF2B5EF4-FFF2-40B4-BE49-F238E27FC236}">
                <a16:creationId xmlns:a16="http://schemas.microsoft.com/office/drawing/2014/main" id="{A3EFB36E-813E-EBAB-5287-DD8C86E5F620}"/>
              </a:ext>
            </a:extLst>
          </p:cNvPr>
          <p:cNvPicPr>
            <a:picLocks noGrp="1" noChangeAspect="1"/>
          </p:cNvPicPr>
          <p:nvPr>
            <p:ph idx="1"/>
          </p:nvPr>
        </p:nvPicPr>
        <p:blipFill>
          <a:blip r:embed="rId8"/>
          <a:stretch>
            <a:fillRect/>
          </a:stretch>
        </p:blipFill>
        <p:spPr>
          <a:xfrm>
            <a:off x="524403" y="204072"/>
            <a:ext cx="7284023" cy="4188315"/>
          </a:xfrm>
          <a:prstGeom prst="rect">
            <a:avLst/>
          </a:prstGeom>
          <a:effectLst/>
        </p:spPr>
      </p:pic>
      <p:graphicFrame>
        <p:nvGraphicFramePr>
          <p:cNvPr id="21" name="Table 21">
            <a:extLst>
              <a:ext uri="{FF2B5EF4-FFF2-40B4-BE49-F238E27FC236}">
                <a16:creationId xmlns:a16="http://schemas.microsoft.com/office/drawing/2014/main" id="{C9B54EA9-C887-93B6-0D8F-646C2A12676B}"/>
              </a:ext>
            </a:extLst>
          </p:cNvPr>
          <p:cNvGraphicFramePr>
            <a:graphicFrameLocks noGrp="1"/>
          </p:cNvGraphicFramePr>
          <p:nvPr>
            <p:extLst>
              <p:ext uri="{D42A27DB-BD31-4B8C-83A1-F6EECF244321}">
                <p14:modId xmlns:p14="http://schemas.microsoft.com/office/powerpoint/2010/main" val="820949058"/>
              </p:ext>
            </p:extLst>
          </p:nvPr>
        </p:nvGraphicFramePr>
        <p:xfrm>
          <a:off x="522875" y="3837733"/>
          <a:ext cx="7016220" cy="2468880"/>
        </p:xfrm>
        <a:graphic>
          <a:graphicData uri="http://schemas.openxmlformats.org/drawingml/2006/table">
            <a:tbl>
              <a:tblPr firstRow="1" bandRow="1">
                <a:tableStyleId>{5C22544A-7EE6-4342-B048-85BDC9FD1C3A}</a:tableStyleId>
              </a:tblPr>
              <a:tblGrid>
                <a:gridCol w="1754055">
                  <a:extLst>
                    <a:ext uri="{9D8B030D-6E8A-4147-A177-3AD203B41FA5}">
                      <a16:colId xmlns:a16="http://schemas.microsoft.com/office/drawing/2014/main" val="3610210299"/>
                    </a:ext>
                  </a:extLst>
                </a:gridCol>
                <a:gridCol w="1754055">
                  <a:extLst>
                    <a:ext uri="{9D8B030D-6E8A-4147-A177-3AD203B41FA5}">
                      <a16:colId xmlns:a16="http://schemas.microsoft.com/office/drawing/2014/main" val="610830761"/>
                    </a:ext>
                  </a:extLst>
                </a:gridCol>
                <a:gridCol w="1754055">
                  <a:extLst>
                    <a:ext uri="{9D8B030D-6E8A-4147-A177-3AD203B41FA5}">
                      <a16:colId xmlns:a16="http://schemas.microsoft.com/office/drawing/2014/main" val="492856252"/>
                    </a:ext>
                  </a:extLst>
                </a:gridCol>
                <a:gridCol w="1754055">
                  <a:extLst>
                    <a:ext uri="{9D8B030D-6E8A-4147-A177-3AD203B41FA5}">
                      <a16:colId xmlns:a16="http://schemas.microsoft.com/office/drawing/2014/main" val="3163053107"/>
                    </a:ext>
                  </a:extLst>
                </a:gridCol>
              </a:tblGrid>
              <a:tr h="607021">
                <a:tc>
                  <a:txBody>
                    <a:bodyPr/>
                    <a:lstStyle/>
                    <a:p>
                      <a:r>
                        <a:rPr lang="en-US" dirty="0"/>
                        <a:t>Measures</a:t>
                      </a:r>
                    </a:p>
                  </a:txBody>
                  <a:tcPr/>
                </a:tc>
                <a:tc>
                  <a:txBody>
                    <a:bodyPr/>
                    <a:lstStyle/>
                    <a:p>
                      <a:r>
                        <a:rPr lang="en-US" dirty="0"/>
                        <a:t>Horseshoe</a:t>
                      </a:r>
                    </a:p>
                  </a:txBody>
                  <a:tcPr/>
                </a:tc>
                <a:tc>
                  <a:txBody>
                    <a:bodyPr/>
                    <a:lstStyle/>
                    <a:p>
                      <a:r>
                        <a:rPr lang="en-US" dirty="0"/>
                        <a:t>Dirichlet Laplace (DL)</a:t>
                      </a:r>
                    </a:p>
                  </a:txBody>
                  <a:tcPr/>
                </a:tc>
                <a:tc>
                  <a:txBody>
                    <a:bodyPr/>
                    <a:lstStyle/>
                    <a:p>
                      <a:r>
                        <a:rPr lang="en-US" dirty="0"/>
                        <a:t>Double Pareto (DP)</a:t>
                      </a:r>
                    </a:p>
                  </a:txBody>
                  <a:tcPr/>
                </a:tc>
                <a:extLst>
                  <a:ext uri="{0D108BD9-81ED-4DB2-BD59-A6C34878D82A}">
                    <a16:rowId xmlns:a16="http://schemas.microsoft.com/office/drawing/2014/main" val="1364539313"/>
                  </a:ext>
                </a:extLst>
              </a:tr>
              <a:tr h="351686">
                <a:tc>
                  <a:txBody>
                    <a:bodyPr/>
                    <a:lstStyle/>
                    <a:p>
                      <a:r>
                        <a:rPr lang="en-US" dirty="0"/>
                        <a:t>Accuracy</a:t>
                      </a:r>
                    </a:p>
                  </a:txBody>
                  <a:tcPr/>
                </a:tc>
                <a:tc>
                  <a:txBody>
                    <a:bodyPr/>
                    <a:lstStyle/>
                    <a:p>
                      <a:r>
                        <a:rPr lang="en-US" dirty="0"/>
                        <a:t>0.846</a:t>
                      </a:r>
                    </a:p>
                  </a:txBody>
                  <a:tcPr/>
                </a:tc>
                <a:tc>
                  <a:txBody>
                    <a:bodyPr/>
                    <a:lstStyle/>
                    <a:p>
                      <a:r>
                        <a:rPr lang="en-US" dirty="0"/>
                        <a:t>0.769</a:t>
                      </a:r>
                    </a:p>
                  </a:txBody>
                  <a:tcPr/>
                </a:tc>
                <a:tc>
                  <a:txBody>
                    <a:bodyPr/>
                    <a:lstStyle/>
                    <a:p>
                      <a:r>
                        <a:rPr lang="en-US" dirty="0"/>
                        <a:t>0.769</a:t>
                      </a:r>
                    </a:p>
                  </a:txBody>
                  <a:tcPr/>
                </a:tc>
                <a:extLst>
                  <a:ext uri="{0D108BD9-81ED-4DB2-BD59-A6C34878D82A}">
                    <a16:rowId xmlns:a16="http://schemas.microsoft.com/office/drawing/2014/main" val="3415265202"/>
                  </a:ext>
                </a:extLst>
              </a:tr>
              <a:tr h="351686">
                <a:tc>
                  <a:txBody>
                    <a:bodyPr/>
                    <a:lstStyle/>
                    <a:p>
                      <a:r>
                        <a:rPr lang="en-US" dirty="0"/>
                        <a:t>Sensitivity</a:t>
                      </a:r>
                    </a:p>
                  </a:txBody>
                  <a:tcPr/>
                </a:tc>
                <a:tc>
                  <a:txBody>
                    <a:bodyPr/>
                    <a:lstStyle/>
                    <a:p>
                      <a:r>
                        <a:rPr lang="en-US" dirty="0"/>
                        <a:t>1.000</a:t>
                      </a:r>
                    </a:p>
                  </a:txBody>
                  <a:tcPr/>
                </a:tc>
                <a:tc>
                  <a:txBody>
                    <a:bodyPr/>
                    <a:lstStyle/>
                    <a:p>
                      <a:r>
                        <a:rPr lang="en-US" dirty="0"/>
                        <a:t>0.750</a:t>
                      </a:r>
                    </a:p>
                  </a:txBody>
                  <a:tcPr/>
                </a:tc>
                <a:tc>
                  <a:txBody>
                    <a:bodyPr/>
                    <a:lstStyle/>
                    <a:p>
                      <a:r>
                        <a:rPr lang="en-US" dirty="0"/>
                        <a:t>0.750</a:t>
                      </a:r>
                    </a:p>
                  </a:txBody>
                  <a:tcPr/>
                </a:tc>
                <a:extLst>
                  <a:ext uri="{0D108BD9-81ED-4DB2-BD59-A6C34878D82A}">
                    <a16:rowId xmlns:a16="http://schemas.microsoft.com/office/drawing/2014/main" val="807199388"/>
                  </a:ext>
                </a:extLst>
              </a:tr>
              <a:tr h="351686">
                <a:tc>
                  <a:txBody>
                    <a:bodyPr/>
                    <a:lstStyle/>
                    <a:p>
                      <a:r>
                        <a:rPr lang="en-US" dirty="0"/>
                        <a:t>Specificity</a:t>
                      </a:r>
                    </a:p>
                  </a:txBody>
                  <a:tcPr/>
                </a:tc>
                <a:tc>
                  <a:txBody>
                    <a:bodyPr/>
                    <a:lstStyle/>
                    <a:p>
                      <a:r>
                        <a:rPr lang="en-US" dirty="0"/>
                        <a:t>0.778</a:t>
                      </a:r>
                    </a:p>
                  </a:txBody>
                  <a:tcPr/>
                </a:tc>
                <a:tc>
                  <a:txBody>
                    <a:bodyPr/>
                    <a:lstStyle/>
                    <a:p>
                      <a:r>
                        <a:rPr lang="en-US" dirty="0"/>
                        <a:t>0.778</a:t>
                      </a:r>
                    </a:p>
                  </a:txBody>
                  <a:tcPr/>
                </a:tc>
                <a:tc>
                  <a:txBody>
                    <a:bodyPr/>
                    <a:lstStyle/>
                    <a:p>
                      <a:r>
                        <a:rPr lang="en-US" dirty="0"/>
                        <a:t>0.778</a:t>
                      </a:r>
                    </a:p>
                  </a:txBody>
                  <a:tcPr/>
                </a:tc>
                <a:extLst>
                  <a:ext uri="{0D108BD9-81ED-4DB2-BD59-A6C34878D82A}">
                    <a16:rowId xmlns:a16="http://schemas.microsoft.com/office/drawing/2014/main" val="1457855742"/>
                  </a:ext>
                </a:extLst>
              </a:tr>
              <a:tr h="351686">
                <a:tc>
                  <a:txBody>
                    <a:bodyPr/>
                    <a:lstStyle/>
                    <a:p>
                      <a:r>
                        <a:rPr lang="en-US" dirty="0"/>
                        <a:t>AUC </a:t>
                      </a:r>
                    </a:p>
                  </a:txBody>
                  <a:tcPr/>
                </a:tc>
                <a:tc>
                  <a:txBody>
                    <a:bodyPr/>
                    <a:lstStyle/>
                    <a:p>
                      <a:r>
                        <a:rPr lang="en-US" dirty="0"/>
                        <a:t>0.889</a:t>
                      </a:r>
                    </a:p>
                  </a:txBody>
                  <a:tcPr/>
                </a:tc>
                <a:tc>
                  <a:txBody>
                    <a:bodyPr/>
                    <a:lstStyle/>
                    <a:p>
                      <a:r>
                        <a:rPr lang="en-US" dirty="0"/>
                        <a:t>0.764</a:t>
                      </a:r>
                    </a:p>
                  </a:txBody>
                  <a:tcPr/>
                </a:tc>
                <a:tc>
                  <a:txBody>
                    <a:bodyPr/>
                    <a:lstStyle/>
                    <a:p>
                      <a:r>
                        <a:rPr lang="en-US" dirty="0"/>
                        <a:t>0.764</a:t>
                      </a:r>
                    </a:p>
                  </a:txBody>
                  <a:tcPr/>
                </a:tc>
                <a:extLst>
                  <a:ext uri="{0D108BD9-81ED-4DB2-BD59-A6C34878D82A}">
                    <a16:rowId xmlns:a16="http://schemas.microsoft.com/office/drawing/2014/main" val="1687334136"/>
                  </a:ext>
                </a:extLst>
              </a:tr>
              <a:tr h="351686">
                <a:tc>
                  <a:txBody>
                    <a:bodyPr/>
                    <a:lstStyle/>
                    <a:p>
                      <a:r>
                        <a:rPr lang="en-US" dirty="0"/>
                        <a:t>Brier Score</a:t>
                      </a:r>
                    </a:p>
                  </a:txBody>
                  <a:tcPr/>
                </a:tc>
                <a:tc>
                  <a:txBody>
                    <a:bodyPr/>
                    <a:lstStyle/>
                    <a:p>
                      <a:r>
                        <a:rPr lang="en-US" dirty="0"/>
                        <a:t>0.121</a:t>
                      </a:r>
                    </a:p>
                  </a:txBody>
                  <a:tcPr/>
                </a:tc>
                <a:tc>
                  <a:txBody>
                    <a:bodyPr/>
                    <a:lstStyle/>
                    <a:p>
                      <a:r>
                        <a:rPr lang="en-US" dirty="0"/>
                        <a:t>0.224</a:t>
                      </a:r>
                    </a:p>
                  </a:txBody>
                  <a:tcPr/>
                </a:tc>
                <a:tc>
                  <a:txBody>
                    <a:bodyPr/>
                    <a:lstStyle/>
                    <a:p>
                      <a:r>
                        <a:rPr lang="en-US" dirty="0"/>
                        <a:t>0.240</a:t>
                      </a:r>
                    </a:p>
                  </a:txBody>
                  <a:tcPr/>
                </a:tc>
                <a:extLst>
                  <a:ext uri="{0D108BD9-81ED-4DB2-BD59-A6C34878D82A}">
                    <a16:rowId xmlns:a16="http://schemas.microsoft.com/office/drawing/2014/main" val="1787327308"/>
                  </a:ext>
                </a:extLst>
              </a:tr>
            </a:tbl>
          </a:graphicData>
        </a:graphic>
      </p:graphicFrame>
    </p:spTree>
    <p:extLst>
      <p:ext uri="{BB962C8B-B14F-4D97-AF65-F5344CB8AC3E}">
        <p14:creationId xmlns:p14="http://schemas.microsoft.com/office/powerpoint/2010/main" val="823177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00556-9F88-4F0C-947C-EC41F78FBEC3}"/>
              </a:ext>
            </a:extLst>
          </p:cNvPr>
          <p:cNvSpPr>
            <a:spLocks noGrp="1"/>
          </p:cNvSpPr>
          <p:nvPr>
            <p:ph type="title"/>
          </p:nvPr>
        </p:nvSpPr>
        <p:spPr>
          <a:xfrm>
            <a:off x="648931" y="629266"/>
            <a:ext cx="4166510" cy="1622321"/>
          </a:xfrm>
        </p:spPr>
        <p:txBody>
          <a:bodyPr>
            <a:normAutofit/>
          </a:bodyPr>
          <a:lstStyle/>
          <a:p>
            <a:pPr algn="ctr"/>
            <a:r>
              <a:rPr lang="en-US" b="1" dirty="0">
                <a:latin typeface="Cambria" panose="02040503050406030204" pitchFamily="18" charset="0"/>
                <a:ea typeface="Cambria" panose="02040503050406030204" pitchFamily="18" charset="0"/>
              </a:rPr>
              <a:t>Predictors</a:t>
            </a:r>
          </a:p>
        </p:txBody>
      </p:sp>
      <p:sp>
        <p:nvSpPr>
          <p:cNvPr id="18" name="Content Placeholder 17">
            <a:extLst>
              <a:ext uri="{FF2B5EF4-FFF2-40B4-BE49-F238E27FC236}">
                <a16:creationId xmlns:a16="http://schemas.microsoft.com/office/drawing/2014/main" id="{36330BD7-59F3-491F-ADED-6C822A24360F}"/>
              </a:ext>
            </a:extLst>
          </p:cNvPr>
          <p:cNvSpPr>
            <a:spLocks noGrp="1"/>
          </p:cNvSpPr>
          <p:nvPr>
            <p:ph idx="1"/>
          </p:nvPr>
        </p:nvSpPr>
        <p:spPr>
          <a:xfrm>
            <a:off x="473529" y="1387930"/>
            <a:ext cx="4341911" cy="4835890"/>
          </a:xfrm>
        </p:spPr>
        <p:txBody>
          <a:bodyPr>
            <a:normAutofit fontScale="92500"/>
          </a:bodyPr>
          <a:lstStyle/>
          <a:p>
            <a:r>
              <a:rPr lang="en-US" dirty="0">
                <a:latin typeface="Cambria" panose="02040503050406030204" pitchFamily="18" charset="0"/>
                <a:ea typeface="Cambria" panose="02040503050406030204" pitchFamily="18" charset="0"/>
              </a:rPr>
              <a:t>Diabetes: pregnancy, BMI, pedigree, family history</a:t>
            </a:r>
          </a:p>
          <a:p>
            <a:r>
              <a:rPr lang="en-US" dirty="0">
                <a:latin typeface="Cambria" panose="02040503050406030204" pitchFamily="18" charset="0"/>
                <a:ea typeface="Cambria" panose="02040503050406030204" pitchFamily="18" charset="0"/>
              </a:rPr>
              <a:t>Alzheimer’s Disease: cognitive scores, verbal learning test scores, Age, Education, Socio Economic Status, Mini-Mental State Exam, and normalized Whole Brain Volume</a:t>
            </a:r>
          </a:p>
          <a:p>
            <a:r>
              <a:rPr lang="en-US" dirty="0">
                <a:latin typeface="Cambria" panose="02040503050406030204" pitchFamily="18" charset="0"/>
                <a:ea typeface="Cambria" panose="02040503050406030204" pitchFamily="18" charset="0"/>
              </a:rPr>
              <a:t>Colon cancer: &gt;=36 genes</a:t>
            </a:r>
          </a:p>
          <a:p>
            <a:r>
              <a:rPr lang="en-US" dirty="0">
                <a:latin typeface="Cambria" panose="02040503050406030204" pitchFamily="18" charset="0"/>
                <a:ea typeface="Cambria" panose="02040503050406030204" pitchFamily="18" charset="0"/>
              </a:rPr>
              <a:t>Our proposed method with the horseshoe prior outperformed the frequentist methods on specificity by as much as 10 percentage points in all datasets. The colon dataset has the second highest AUC from our method only superseded by </a:t>
            </a:r>
            <a:r>
              <a:rPr lang="en-US" dirty="0" err="1">
                <a:latin typeface="Cambria" panose="02040503050406030204" pitchFamily="18" charset="0"/>
                <a:ea typeface="Cambria" panose="02040503050406030204" pitchFamily="18" charset="0"/>
              </a:rPr>
              <a:t>Blasso</a:t>
            </a:r>
            <a:r>
              <a:rPr lang="en-US" dirty="0">
                <a:latin typeface="Cambria" panose="02040503050406030204" pitchFamily="18" charset="0"/>
                <a:ea typeface="Cambria" panose="02040503050406030204" pitchFamily="18" charset="0"/>
              </a:rPr>
              <a:t>.</a:t>
            </a:r>
          </a:p>
        </p:txBody>
      </p:sp>
      <p:sp>
        <p:nvSpPr>
          <p:cNvPr id="21"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3" name="Rectangle 22">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 name="Content Placeholder 4" descr="Chart, sunburst chart&#10;&#10;Description automatically generated">
            <a:extLst>
              <a:ext uri="{FF2B5EF4-FFF2-40B4-BE49-F238E27FC236}">
                <a16:creationId xmlns:a16="http://schemas.microsoft.com/office/drawing/2014/main" id="{5F8937D9-B4E6-4393-BFB6-F92577538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3992" y="765365"/>
            <a:ext cx="5449889" cy="5327266"/>
          </a:xfrm>
          <a:prstGeom prst="rect">
            <a:avLst/>
          </a:prstGeom>
          <a:effectLst/>
        </p:spPr>
      </p:pic>
      <p:sp>
        <p:nvSpPr>
          <p:cNvPr id="27" name="Rectangle 26">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7D99FF7F-D991-4A5A-AEFC-E48BD53FC749}"/>
              </a:ext>
            </a:extLst>
          </p:cNvPr>
          <p:cNvSpPr txBox="1"/>
          <p:nvPr/>
        </p:nvSpPr>
        <p:spPr>
          <a:xfrm>
            <a:off x="5815173" y="6213544"/>
            <a:ext cx="5578867" cy="461665"/>
          </a:xfrm>
          <a:prstGeom prst="rect">
            <a:avLst/>
          </a:prstGeom>
          <a:noFill/>
        </p:spPr>
        <p:txBody>
          <a:bodyPr wrap="square" rtlCol="0">
            <a:spAutoFit/>
          </a:bodyPr>
          <a:lstStyle/>
          <a:p>
            <a:r>
              <a:rPr lang="en-US" sz="1200" dirty="0">
                <a:solidFill>
                  <a:schemeClr val="bg1"/>
                </a:solidFill>
              </a:rPr>
              <a:t>HS: Horseshoe, EN: Elastic-Net, DP: Double Pareto, DL: Dirichlet Laplace, BL: Bayesian Lasso, BEN: Bayesian Elastic Net </a:t>
            </a:r>
          </a:p>
        </p:txBody>
      </p:sp>
    </p:spTree>
    <p:extLst>
      <p:ext uri="{BB962C8B-B14F-4D97-AF65-F5344CB8AC3E}">
        <p14:creationId xmlns:p14="http://schemas.microsoft.com/office/powerpoint/2010/main" val="981321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9AF95-D2D1-CF27-1A45-46F8EB7B824F}"/>
              </a:ext>
            </a:extLst>
          </p:cNvPr>
          <p:cNvSpPr>
            <a:spLocks noGrp="1"/>
          </p:cNvSpPr>
          <p:nvPr>
            <p:ph type="title"/>
          </p:nvPr>
        </p:nvSpPr>
        <p:spPr/>
        <p:txBody>
          <a:bodyPr/>
          <a:lstStyle/>
          <a:p>
            <a:pPr algn="ctr"/>
            <a:r>
              <a:rPr lang="en-US" b="1" dirty="0">
                <a:latin typeface="Cambria" panose="02040503050406030204" pitchFamily="18" charset="0"/>
                <a:ea typeface="Cambria" panose="02040503050406030204" pitchFamily="18" charset="0"/>
              </a:rPr>
              <a:t>Negative Binomial Case Study</a:t>
            </a:r>
            <a:br>
              <a:rPr lang="en-US" b="1" dirty="0">
                <a:latin typeface="Cambria" panose="02040503050406030204" pitchFamily="18" charset="0"/>
                <a:ea typeface="Cambria" panose="02040503050406030204" pitchFamily="18" charset="0"/>
              </a:rPr>
            </a:br>
            <a:r>
              <a:rPr lang="en-US" b="1" dirty="0">
                <a:latin typeface="Cambria" panose="02040503050406030204" pitchFamily="18" charset="0"/>
                <a:ea typeface="Cambria" panose="02040503050406030204" pitchFamily="18" charset="0"/>
              </a:rPr>
              <a:t>Biochemists data</a:t>
            </a:r>
          </a:p>
        </p:txBody>
      </p:sp>
      <p:pic>
        <p:nvPicPr>
          <p:cNvPr id="5" name="Content Placeholder 4">
            <a:extLst>
              <a:ext uri="{FF2B5EF4-FFF2-40B4-BE49-F238E27FC236}">
                <a16:creationId xmlns:a16="http://schemas.microsoft.com/office/drawing/2014/main" id="{DDAD777C-14E1-1BCC-C7C7-77AF1BE24DC6}"/>
              </a:ext>
            </a:extLst>
          </p:cNvPr>
          <p:cNvPicPr>
            <a:picLocks noGrp="1" noChangeAspect="1"/>
          </p:cNvPicPr>
          <p:nvPr>
            <p:ph idx="1"/>
          </p:nvPr>
        </p:nvPicPr>
        <p:blipFill>
          <a:blip r:embed="rId3"/>
          <a:stretch>
            <a:fillRect/>
          </a:stretch>
        </p:blipFill>
        <p:spPr>
          <a:xfrm>
            <a:off x="837123" y="2185155"/>
            <a:ext cx="6043404" cy="1868685"/>
          </a:xfrm>
        </p:spPr>
      </p:pic>
      <p:pic>
        <p:nvPicPr>
          <p:cNvPr id="7" name="Picture 6">
            <a:extLst>
              <a:ext uri="{FF2B5EF4-FFF2-40B4-BE49-F238E27FC236}">
                <a16:creationId xmlns:a16="http://schemas.microsoft.com/office/drawing/2014/main" id="{D6ED7DFA-E0D2-7782-3C9A-96916F3312E8}"/>
              </a:ext>
            </a:extLst>
          </p:cNvPr>
          <p:cNvPicPr>
            <a:picLocks noChangeAspect="1"/>
          </p:cNvPicPr>
          <p:nvPr/>
        </p:nvPicPr>
        <p:blipFill>
          <a:blip r:embed="rId4"/>
          <a:stretch>
            <a:fillRect/>
          </a:stretch>
        </p:blipFill>
        <p:spPr>
          <a:xfrm>
            <a:off x="6912362" y="2147329"/>
            <a:ext cx="4802117" cy="3506125"/>
          </a:xfrm>
          <a:prstGeom prst="rect">
            <a:avLst/>
          </a:prstGeom>
        </p:spPr>
      </p:pic>
      <p:sp>
        <p:nvSpPr>
          <p:cNvPr id="9" name="TextBox 8">
            <a:extLst>
              <a:ext uri="{FF2B5EF4-FFF2-40B4-BE49-F238E27FC236}">
                <a16:creationId xmlns:a16="http://schemas.microsoft.com/office/drawing/2014/main" id="{B272212C-8C76-5CD6-D0AA-8AE57F5FA3F0}"/>
              </a:ext>
            </a:extLst>
          </p:cNvPr>
          <p:cNvSpPr txBox="1"/>
          <p:nvPr/>
        </p:nvSpPr>
        <p:spPr>
          <a:xfrm>
            <a:off x="646111" y="4404588"/>
            <a:ext cx="6096000" cy="1200329"/>
          </a:xfrm>
          <a:prstGeom prst="rect">
            <a:avLst/>
          </a:prstGeom>
          <a:noFill/>
        </p:spPr>
        <p:txBody>
          <a:bodyPr wrap="square">
            <a:spAutoFit/>
          </a:bodyPr>
          <a:lstStyle/>
          <a:p>
            <a:pPr>
              <a:spcBef>
                <a:spcPts val="1000"/>
              </a:spcBef>
              <a:buClr>
                <a:schemeClr val="accent1"/>
              </a:buClr>
              <a:buSzPct val="80000"/>
              <a:buFont typeface="Wingdings 3" charset="2"/>
              <a:buChar char=""/>
            </a:pPr>
            <a:r>
              <a:rPr lang="en-US" dirty="0">
                <a:latin typeface="Cambria" panose="02040503050406030204" pitchFamily="18" charset="0"/>
                <a:ea typeface="Cambria" panose="02040503050406030204" pitchFamily="18" charset="0"/>
                <a:cs typeface="+mj-cs"/>
              </a:rPr>
              <a:t>Biochemists: </a:t>
            </a:r>
            <a:r>
              <a:rPr lang="en-US" b="1" dirty="0">
                <a:latin typeface="Cambria" panose="02040503050406030204" pitchFamily="18" charset="0"/>
                <a:ea typeface="Cambria" panose="02040503050406030204" pitchFamily="18" charset="0"/>
                <a:cs typeface="+mj-cs"/>
              </a:rPr>
              <a:t>Gender (x1), </a:t>
            </a:r>
            <a:r>
              <a:rPr lang="en-US" dirty="0">
                <a:latin typeface="Cambria" panose="02040503050406030204" pitchFamily="18" charset="0"/>
                <a:ea typeface="Cambria" panose="02040503050406030204" pitchFamily="18" charset="0"/>
                <a:cs typeface="+mj-cs"/>
              </a:rPr>
              <a:t>marital status (x2), the number of children under age six (x3), </a:t>
            </a:r>
            <a:r>
              <a:rPr lang="en-US" b="1" dirty="0">
                <a:latin typeface="Cambria" panose="02040503050406030204" pitchFamily="18" charset="0"/>
                <a:ea typeface="Cambria" panose="02040503050406030204" pitchFamily="18" charset="0"/>
                <a:cs typeface="+mj-cs"/>
              </a:rPr>
              <a:t>prestige of Ph.D. program (x4), and the no. of articles by the mentor in last three years (x5). Y: No. of PhD publications</a:t>
            </a:r>
          </a:p>
        </p:txBody>
      </p:sp>
    </p:spTree>
    <p:extLst>
      <p:ext uri="{BB962C8B-B14F-4D97-AF65-F5344CB8AC3E}">
        <p14:creationId xmlns:p14="http://schemas.microsoft.com/office/powerpoint/2010/main" val="324425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29D4-A85B-BFE1-DEF2-3328211A651C}"/>
              </a:ext>
            </a:extLst>
          </p:cNvPr>
          <p:cNvSpPr>
            <a:spLocks noGrp="1"/>
          </p:cNvSpPr>
          <p:nvPr>
            <p:ph type="title"/>
          </p:nvPr>
        </p:nvSpPr>
        <p:spPr/>
        <p:txBody>
          <a:bodyPr/>
          <a:lstStyle/>
          <a:p>
            <a:pPr algn="ctr"/>
            <a:r>
              <a:rPr lang="en-US" sz="4000" b="1" dirty="0">
                <a:latin typeface="Cambria" panose="02040503050406030204" pitchFamily="18" charset="0"/>
                <a:ea typeface="Cambria" panose="02040503050406030204" pitchFamily="18" charset="0"/>
              </a:rPr>
              <a:t>Fitting a Negative Binomial Model in R </a:t>
            </a:r>
          </a:p>
        </p:txBody>
      </p:sp>
      <p:pic>
        <p:nvPicPr>
          <p:cNvPr id="5" name="Content Placeholder 4">
            <a:extLst>
              <a:ext uri="{FF2B5EF4-FFF2-40B4-BE49-F238E27FC236}">
                <a16:creationId xmlns:a16="http://schemas.microsoft.com/office/drawing/2014/main" id="{BB0F2C95-5B8F-7C4D-9736-00F1D3AABCC3}"/>
              </a:ext>
            </a:extLst>
          </p:cNvPr>
          <p:cNvPicPr>
            <a:picLocks noGrp="1" noChangeAspect="1"/>
          </p:cNvPicPr>
          <p:nvPr>
            <p:ph idx="1"/>
          </p:nvPr>
        </p:nvPicPr>
        <p:blipFill>
          <a:blip r:embed="rId3"/>
          <a:stretch>
            <a:fillRect/>
          </a:stretch>
        </p:blipFill>
        <p:spPr>
          <a:xfrm>
            <a:off x="803160" y="2243813"/>
            <a:ext cx="6461240" cy="2079388"/>
          </a:xfrm>
        </p:spPr>
      </p:pic>
      <p:pic>
        <p:nvPicPr>
          <p:cNvPr id="7" name="Picture 6">
            <a:extLst>
              <a:ext uri="{FF2B5EF4-FFF2-40B4-BE49-F238E27FC236}">
                <a16:creationId xmlns:a16="http://schemas.microsoft.com/office/drawing/2014/main" id="{B175FE3B-B756-F033-7322-7BDE9A0D087F}"/>
              </a:ext>
            </a:extLst>
          </p:cNvPr>
          <p:cNvPicPr>
            <a:picLocks noChangeAspect="1"/>
          </p:cNvPicPr>
          <p:nvPr/>
        </p:nvPicPr>
        <p:blipFill>
          <a:blip r:embed="rId4"/>
          <a:stretch>
            <a:fillRect/>
          </a:stretch>
        </p:blipFill>
        <p:spPr>
          <a:xfrm>
            <a:off x="803160" y="4397304"/>
            <a:ext cx="11061640" cy="1922215"/>
          </a:xfrm>
          <a:prstGeom prst="rect">
            <a:avLst/>
          </a:prstGeom>
        </p:spPr>
      </p:pic>
      <p:sp>
        <p:nvSpPr>
          <p:cNvPr id="3" name="TextBox 2">
            <a:extLst>
              <a:ext uri="{FF2B5EF4-FFF2-40B4-BE49-F238E27FC236}">
                <a16:creationId xmlns:a16="http://schemas.microsoft.com/office/drawing/2014/main" id="{11367AA5-6552-0AC1-6CFD-FD2635202116}"/>
              </a:ext>
            </a:extLst>
          </p:cNvPr>
          <p:cNvSpPr txBox="1"/>
          <p:nvPr/>
        </p:nvSpPr>
        <p:spPr>
          <a:xfrm>
            <a:off x="8229600" y="1995055"/>
            <a:ext cx="1821234" cy="646331"/>
          </a:xfrm>
          <a:prstGeom prst="rect">
            <a:avLst/>
          </a:prstGeom>
          <a:noFill/>
        </p:spPr>
        <p:txBody>
          <a:bodyPr wrap="square" rtlCol="0">
            <a:spAutoFit/>
          </a:bodyPr>
          <a:lstStyle/>
          <a:p>
            <a:r>
              <a:rPr lang="en-US" dirty="0">
                <a:hlinkClick r:id="rId5" action="ppaction://hlinkfile"/>
              </a:rPr>
              <a:t>biochemists.html</a:t>
            </a:r>
            <a:endParaRPr lang="en-US" dirty="0"/>
          </a:p>
        </p:txBody>
      </p:sp>
    </p:spTree>
    <p:extLst>
      <p:ext uri="{BB962C8B-B14F-4D97-AF65-F5344CB8AC3E}">
        <p14:creationId xmlns:p14="http://schemas.microsoft.com/office/powerpoint/2010/main" val="15473605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2646-9254-AD85-66EE-B250C68AFDB6}"/>
              </a:ext>
            </a:extLst>
          </p:cNvPr>
          <p:cNvSpPr>
            <a:spLocks noGrp="1"/>
          </p:cNvSpPr>
          <p:nvPr>
            <p:ph type="title"/>
          </p:nvPr>
        </p:nvSpPr>
        <p:spPr/>
        <p:txBody>
          <a:bodyPr/>
          <a:lstStyle/>
          <a:p>
            <a:pPr algn="ctr"/>
            <a:r>
              <a:rPr lang="en-US" b="1" dirty="0">
                <a:latin typeface="Cambria" panose="02040503050406030204" pitchFamily="18" charset="0"/>
                <a:ea typeface="Cambria" panose="02040503050406030204" pitchFamily="18" charset="0"/>
              </a:rPr>
              <a:t>Variable selection for Biochemists Data</a:t>
            </a:r>
          </a:p>
        </p:txBody>
      </p:sp>
      <p:pic>
        <p:nvPicPr>
          <p:cNvPr id="5" name="Content Placeholder 4">
            <a:extLst>
              <a:ext uri="{FF2B5EF4-FFF2-40B4-BE49-F238E27FC236}">
                <a16:creationId xmlns:a16="http://schemas.microsoft.com/office/drawing/2014/main" id="{0CF32C8D-8E0D-2C2F-5F42-58FDDBFFEC91}"/>
              </a:ext>
            </a:extLst>
          </p:cNvPr>
          <p:cNvPicPr>
            <a:picLocks noGrp="1" noChangeAspect="1"/>
          </p:cNvPicPr>
          <p:nvPr>
            <p:ph idx="1"/>
          </p:nvPr>
        </p:nvPicPr>
        <p:blipFill>
          <a:blip r:embed="rId3"/>
          <a:stretch>
            <a:fillRect/>
          </a:stretch>
        </p:blipFill>
        <p:spPr>
          <a:xfrm>
            <a:off x="2586538" y="2052638"/>
            <a:ext cx="5980699" cy="4195762"/>
          </a:xfrm>
        </p:spPr>
      </p:pic>
      <p:sp>
        <p:nvSpPr>
          <p:cNvPr id="3" name="TextBox 2">
            <a:extLst>
              <a:ext uri="{FF2B5EF4-FFF2-40B4-BE49-F238E27FC236}">
                <a16:creationId xmlns:a16="http://schemas.microsoft.com/office/drawing/2014/main" id="{9954FE69-2C2E-F8D5-BB91-4B5BA485F5F5}"/>
              </a:ext>
            </a:extLst>
          </p:cNvPr>
          <p:cNvSpPr txBox="1"/>
          <p:nvPr/>
        </p:nvSpPr>
        <p:spPr>
          <a:xfrm>
            <a:off x="9042400" y="2479040"/>
            <a:ext cx="2529840" cy="2031325"/>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The no. of children under age six (x3) and the no. of articles by the mentor in the last three years (x5) were the most significant variables. </a:t>
            </a:r>
          </a:p>
        </p:txBody>
      </p:sp>
    </p:spTree>
    <p:extLst>
      <p:ext uri="{BB962C8B-B14F-4D97-AF65-F5344CB8AC3E}">
        <p14:creationId xmlns:p14="http://schemas.microsoft.com/office/powerpoint/2010/main" val="717016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3A446B6-2204-48B8-A7C5-606E45BCA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C7068-A6BE-4CE6-AAF2-E737E48A73EC}"/>
              </a:ext>
            </a:extLst>
          </p:cNvPr>
          <p:cNvSpPr>
            <a:spLocks noGrp="1"/>
          </p:cNvSpPr>
          <p:nvPr>
            <p:ph type="title"/>
          </p:nvPr>
        </p:nvSpPr>
        <p:spPr>
          <a:xfrm>
            <a:off x="648929" y="965201"/>
            <a:ext cx="3505495" cy="4773612"/>
          </a:xfrm>
        </p:spPr>
        <p:txBody>
          <a:bodyPr anchor="ctr">
            <a:normAutofit/>
          </a:bodyPr>
          <a:lstStyle/>
          <a:p>
            <a:pPr algn="ctr"/>
            <a:r>
              <a:rPr lang="en-US" b="1" dirty="0">
                <a:solidFill>
                  <a:srgbClr val="EBEBEB"/>
                </a:solidFill>
                <a:latin typeface="Cambria" panose="02040503050406030204" pitchFamily="18" charset="0"/>
                <a:ea typeface="Cambria" panose="02040503050406030204" pitchFamily="18" charset="0"/>
              </a:rPr>
              <a:t>Main Goals</a:t>
            </a:r>
          </a:p>
        </p:txBody>
      </p:sp>
      <p:sp>
        <p:nvSpPr>
          <p:cNvPr id="22" name="Rectangle 21">
            <a:extLst>
              <a:ext uri="{FF2B5EF4-FFF2-40B4-BE49-F238E27FC236}">
                <a16:creationId xmlns:a16="http://schemas.microsoft.com/office/drawing/2014/main" id="{FBF70932-2C39-4BA6-AA08-EF3AD899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ounded Rectangle 9">
            <a:extLst>
              <a:ext uri="{FF2B5EF4-FFF2-40B4-BE49-F238E27FC236}">
                <a16:creationId xmlns:a16="http://schemas.microsoft.com/office/drawing/2014/main" id="{0FD39269-4644-4CAE-8A56-899A62A9C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02302A5-B07A-48BB-9A56-89192DCCA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6" name="Content Placeholder 2">
            <a:extLst>
              <a:ext uri="{FF2B5EF4-FFF2-40B4-BE49-F238E27FC236}">
                <a16:creationId xmlns:a16="http://schemas.microsoft.com/office/drawing/2014/main" id="{78F6648C-5CD3-4A17-9C92-EBDDB9265CD6}"/>
              </a:ext>
            </a:extLst>
          </p:cNvPr>
          <p:cNvGraphicFramePr>
            <a:graphicFrameLocks noGrp="1"/>
          </p:cNvGraphicFramePr>
          <p:nvPr>
            <p:ph idx="1"/>
            <p:extLst>
              <p:ext uri="{D42A27DB-BD31-4B8C-83A1-F6EECF244321}">
                <p14:modId xmlns:p14="http://schemas.microsoft.com/office/powerpoint/2010/main" val="255405110"/>
              </p:ext>
            </p:extLst>
          </p:nvPr>
        </p:nvGraphicFramePr>
        <p:xfrm>
          <a:off x="5608638" y="965200"/>
          <a:ext cx="5614987" cy="4773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8062426"/>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7B6323F-75FD-4FFA-950D-6D013A6DC1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DA2C34EF-101A-44FE-8A31-E0A7F4776A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5C86EC89-02DB-4384-8A63-0EFFEFD1B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54BB1565-EB36-4D75-8888-72796286DC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871DF8C3-722E-49D1-87D5-E0FB1D6409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2" name="Rectangle 21">
            <a:extLst>
              <a:ext uri="{FF2B5EF4-FFF2-40B4-BE49-F238E27FC236}">
                <a16:creationId xmlns:a16="http://schemas.microsoft.com/office/drawing/2014/main" id="{93E59372-1F66-480B-ADD0-8000A0547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C2168E1-C2BD-4E6B-AA64-A020775AE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284E63B-655D-4786-BE63-6BFFF5106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8" name="Freeform 15">
            <a:extLst>
              <a:ext uri="{FF2B5EF4-FFF2-40B4-BE49-F238E27FC236}">
                <a16:creationId xmlns:a16="http://schemas.microsoft.com/office/drawing/2014/main" id="{5CC17AAC-BEDA-43F6-96F9-6D5C1DCC3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pic>
        <p:nvPicPr>
          <p:cNvPr id="5" name="Content Placeholder 4">
            <a:extLst>
              <a:ext uri="{FF2B5EF4-FFF2-40B4-BE49-F238E27FC236}">
                <a16:creationId xmlns:a16="http://schemas.microsoft.com/office/drawing/2014/main" id="{2AB4FCF8-BE29-5352-E915-4C07443EE746}"/>
              </a:ext>
            </a:extLst>
          </p:cNvPr>
          <p:cNvPicPr>
            <a:picLocks noGrp="1" noChangeAspect="1"/>
          </p:cNvPicPr>
          <p:nvPr>
            <p:ph idx="1"/>
          </p:nvPr>
        </p:nvPicPr>
        <p:blipFill>
          <a:blip r:embed="rId8"/>
          <a:stretch>
            <a:fillRect/>
          </a:stretch>
        </p:blipFill>
        <p:spPr>
          <a:xfrm>
            <a:off x="6285703" y="1547545"/>
            <a:ext cx="3500562" cy="2380382"/>
          </a:xfrm>
          <a:prstGeom prst="rect">
            <a:avLst/>
          </a:prstGeom>
          <a:effectLst/>
        </p:spPr>
      </p:pic>
      <p:sp useBgFill="1">
        <p:nvSpPr>
          <p:cNvPr id="30" name="Freeform 5">
            <a:extLst>
              <a:ext uri="{FF2B5EF4-FFF2-40B4-BE49-F238E27FC236}">
                <a16:creationId xmlns:a16="http://schemas.microsoft.com/office/drawing/2014/main" id="{27C31358-DB76-4D08-880F-623FB1485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2" name="Title 1">
            <a:extLst>
              <a:ext uri="{FF2B5EF4-FFF2-40B4-BE49-F238E27FC236}">
                <a16:creationId xmlns:a16="http://schemas.microsoft.com/office/drawing/2014/main" id="{34777B54-E449-FF33-485C-1DF84AB6F7EF}"/>
              </a:ext>
            </a:extLst>
          </p:cNvPr>
          <p:cNvSpPr>
            <a:spLocks noGrp="1"/>
          </p:cNvSpPr>
          <p:nvPr>
            <p:ph type="title"/>
          </p:nvPr>
        </p:nvSpPr>
        <p:spPr>
          <a:xfrm>
            <a:off x="635458" y="4854344"/>
            <a:ext cx="9345155" cy="861802"/>
          </a:xfrm>
        </p:spPr>
        <p:txBody>
          <a:bodyPr vert="horz" lIns="91440" tIns="45720" rIns="91440" bIns="45720" rtlCol="0" anchor="b">
            <a:normAutofit/>
          </a:bodyPr>
          <a:lstStyle/>
          <a:p>
            <a:pPr algn="ctr"/>
            <a:r>
              <a:rPr lang="en-US" sz="4800" b="1" dirty="0">
                <a:latin typeface="Cambria" panose="02040503050406030204" pitchFamily="18" charset="0"/>
                <a:ea typeface="Cambria" panose="02040503050406030204" pitchFamily="18" charset="0"/>
              </a:rPr>
              <a:t>Model Diagnostics</a:t>
            </a:r>
          </a:p>
        </p:txBody>
      </p:sp>
      <p:pic>
        <p:nvPicPr>
          <p:cNvPr id="7" name="Picture 6">
            <a:extLst>
              <a:ext uri="{FF2B5EF4-FFF2-40B4-BE49-F238E27FC236}">
                <a16:creationId xmlns:a16="http://schemas.microsoft.com/office/drawing/2014/main" id="{172F0DFF-84E8-5FFC-C2DC-16EBE447F878}"/>
              </a:ext>
            </a:extLst>
          </p:cNvPr>
          <p:cNvPicPr>
            <a:picLocks noChangeAspect="1"/>
          </p:cNvPicPr>
          <p:nvPr/>
        </p:nvPicPr>
        <p:blipFill>
          <a:blip r:embed="rId9"/>
          <a:stretch>
            <a:fillRect/>
          </a:stretch>
        </p:blipFill>
        <p:spPr>
          <a:xfrm>
            <a:off x="643855" y="636083"/>
            <a:ext cx="4876807" cy="3291844"/>
          </a:xfrm>
          <a:prstGeom prst="rect">
            <a:avLst/>
          </a:prstGeom>
          <a:effectLst/>
        </p:spPr>
      </p:pic>
    </p:spTree>
    <p:extLst>
      <p:ext uri="{BB962C8B-B14F-4D97-AF65-F5344CB8AC3E}">
        <p14:creationId xmlns:p14="http://schemas.microsoft.com/office/powerpoint/2010/main" val="3052601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501F-EC2C-E292-DFD7-40567AC62F99}"/>
              </a:ext>
            </a:extLst>
          </p:cNvPr>
          <p:cNvSpPr>
            <a:spLocks noGrp="1"/>
          </p:cNvSpPr>
          <p:nvPr>
            <p:ph type="title"/>
          </p:nvPr>
        </p:nvSpPr>
        <p:spPr>
          <a:xfrm>
            <a:off x="646112" y="452718"/>
            <a:ext cx="4165580" cy="1400530"/>
          </a:xfrm>
        </p:spPr>
        <p:txBody>
          <a:bodyPr vert="horz" lIns="91440" tIns="45720" rIns="91440" bIns="45720" rtlCol="0">
            <a:normAutofit/>
          </a:bodyPr>
          <a:lstStyle/>
          <a:p>
            <a:pPr algn="ctr"/>
            <a:r>
              <a:rPr lang="en-US" b="1" dirty="0">
                <a:latin typeface="Cambria" panose="02040503050406030204" pitchFamily="18" charset="0"/>
                <a:ea typeface="Cambria" panose="02040503050406030204" pitchFamily="18" charset="0"/>
              </a:rPr>
              <a:t>Biochemists Data Results</a:t>
            </a:r>
          </a:p>
        </p:txBody>
      </p:sp>
      <p:sp>
        <p:nvSpPr>
          <p:cNvPr id="65" name="Freeform 23">
            <a:extLst>
              <a:ext uri="{FF2B5EF4-FFF2-40B4-BE49-F238E27FC236}">
                <a16:creationId xmlns:a16="http://schemas.microsoft.com/office/drawing/2014/main" id="{2142F58F-1A18-445C-8057-25B9F986C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67" name="Freeform 5">
            <a:extLst>
              <a:ext uri="{FF2B5EF4-FFF2-40B4-BE49-F238E27FC236}">
                <a16:creationId xmlns:a16="http://schemas.microsoft.com/office/drawing/2014/main" id="{2C8825F8-2BBE-4F09-844D-BD569EE90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69" name="Rectangle 68">
            <a:extLst>
              <a:ext uri="{FF2B5EF4-FFF2-40B4-BE49-F238E27FC236}">
                <a16:creationId xmlns:a16="http://schemas.microsoft.com/office/drawing/2014/main" id="{1E0B305D-E4F9-4F9F-81CA-BDFBA88B2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able&#10;&#10;Description automatically generated">
            <a:extLst>
              <a:ext uri="{FF2B5EF4-FFF2-40B4-BE49-F238E27FC236}">
                <a16:creationId xmlns:a16="http://schemas.microsoft.com/office/drawing/2014/main" id="{9EDDFDB3-254A-14D2-7A9E-FA4925EBDEF4}"/>
              </a:ext>
            </a:extLst>
          </p:cNvPr>
          <p:cNvPicPr>
            <a:picLocks noChangeAspect="1"/>
          </p:cNvPicPr>
          <p:nvPr/>
        </p:nvPicPr>
        <p:blipFill>
          <a:blip r:embed="rId4"/>
          <a:stretch>
            <a:fillRect/>
          </a:stretch>
        </p:blipFill>
        <p:spPr>
          <a:xfrm>
            <a:off x="5807938" y="1124261"/>
            <a:ext cx="5735944" cy="1821160"/>
          </a:xfrm>
          <a:prstGeom prst="rect">
            <a:avLst/>
          </a:prstGeom>
          <a:effectLst/>
        </p:spPr>
      </p:pic>
      <p:sp>
        <p:nvSpPr>
          <p:cNvPr id="71" name="Rectangle 70">
            <a:extLst>
              <a:ext uri="{FF2B5EF4-FFF2-40B4-BE49-F238E27FC236}">
                <a16:creationId xmlns:a16="http://schemas.microsoft.com/office/drawing/2014/main" id="{1D77C917-B31B-4151-9BB3-768748C42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Content Placeholder 35">
            <a:extLst>
              <a:ext uri="{FF2B5EF4-FFF2-40B4-BE49-F238E27FC236}">
                <a16:creationId xmlns:a16="http://schemas.microsoft.com/office/drawing/2014/main" id="{4011BA22-5BAA-C4AF-B173-82AA6405CA46}"/>
              </a:ext>
            </a:extLst>
          </p:cNvPr>
          <p:cNvSpPr>
            <a:spLocks noGrp="1"/>
          </p:cNvSpPr>
          <p:nvPr>
            <p:ph idx="1"/>
          </p:nvPr>
        </p:nvSpPr>
        <p:spPr>
          <a:xfrm>
            <a:off x="646113" y="2052918"/>
            <a:ext cx="4165146" cy="4195481"/>
          </a:xfrm>
        </p:spPr>
        <p:txBody>
          <a:bodyPr>
            <a:normAutofit/>
          </a:bodyPr>
          <a:lstStyle/>
          <a:p>
            <a:pPr marL="0" indent="0">
              <a:buNone/>
            </a:pPr>
            <a:endParaRPr lang="en-US" dirty="0"/>
          </a:p>
          <a:p>
            <a:r>
              <a:rPr lang="en-US" dirty="0">
                <a:latin typeface="Cambria" panose="02040503050406030204" pitchFamily="18" charset="0"/>
                <a:ea typeface="Cambria" panose="02040503050406030204" pitchFamily="18" charset="0"/>
                <a:cs typeface="+mj-cs"/>
              </a:rPr>
              <a:t>Biochemists: </a:t>
            </a:r>
            <a:r>
              <a:rPr lang="en-US" b="1" dirty="0">
                <a:latin typeface="Cambria" panose="02040503050406030204" pitchFamily="18" charset="0"/>
                <a:ea typeface="Cambria" panose="02040503050406030204" pitchFamily="18" charset="0"/>
                <a:cs typeface="+mj-cs"/>
              </a:rPr>
              <a:t>Gender (x1), </a:t>
            </a:r>
            <a:r>
              <a:rPr lang="en-US" dirty="0">
                <a:latin typeface="Cambria" panose="02040503050406030204" pitchFamily="18" charset="0"/>
                <a:ea typeface="Cambria" panose="02040503050406030204" pitchFamily="18" charset="0"/>
                <a:cs typeface="+mj-cs"/>
              </a:rPr>
              <a:t>marital status (x2), the number of children under age six (x3), </a:t>
            </a:r>
            <a:r>
              <a:rPr lang="en-US" b="1" dirty="0">
                <a:latin typeface="Cambria" panose="02040503050406030204" pitchFamily="18" charset="0"/>
                <a:ea typeface="Cambria" panose="02040503050406030204" pitchFamily="18" charset="0"/>
                <a:cs typeface="+mj-cs"/>
              </a:rPr>
              <a:t>prestige of Ph.D. program (x4), and the no. of articles by the mentor in last three years (x5). Y: No. of PhD publications</a:t>
            </a:r>
          </a:p>
          <a:p>
            <a:pPr marL="0" indent="0">
              <a:buNone/>
            </a:pPr>
            <a:endParaRPr lang="en-US" dirty="0"/>
          </a:p>
        </p:txBody>
      </p:sp>
      <p:pic>
        <p:nvPicPr>
          <p:cNvPr id="6" name="Content Placeholder 5">
            <a:extLst>
              <a:ext uri="{FF2B5EF4-FFF2-40B4-BE49-F238E27FC236}">
                <a16:creationId xmlns:a16="http://schemas.microsoft.com/office/drawing/2014/main" id="{5FC1D794-52CA-B519-1882-0312DAFA5ED1}"/>
              </a:ext>
            </a:extLst>
          </p:cNvPr>
          <p:cNvPicPr>
            <a:picLocks noChangeAspect="1"/>
          </p:cNvPicPr>
          <p:nvPr/>
        </p:nvPicPr>
        <p:blipFill>
          <a:blip r:embed="rId5"/>
          <a:stretch>
            <a:fillRect/>
          </a:stretch>
        </p:blipFill>
        <p:spPr>
          <a:xfrm>
            <a:off x="5839966" y="3159761"/>
            <a:ext cx="5813554" cy="3371862"/>
          </a:xfrm>
          <a:prstGeom prst="rect">
            <a:avLst/>
          </a:prstGeom>
          <a:effectLst/>
        </p:spPr>
      </p:pic>
    </p:spTree>
    <p:extLst>
      <p:ext uri="{BB962C8B-B14F-4D97-AF65-F5344CB8AC3E}">
        <p14:creationId xmlns:p14="http://schemas.microsoft.com/office/powerpoint/2010/main" val="1278550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F9DB9627-B9D0-4196-9AE3-96D7E5720D1D}"/>
              </a:ext>
            </a:extLst>
          </p:cNvPr>
          <p:cNvSpPr>
            <a:spLocks noGrp="1"/>
          </p:cNvSpPr>
          <p:nvPr>
            <p:ph type="title"/>
          </p:nvPr>
        </p:nvSpPr>
        <p:spPr>
          <a:xfrm>
            <a:off x="1103312" y="452718"/>
            <a:ext cx="8947522" cy="1400530"/>
          </a:xfrm>
        </p:spPr>
        <p:txBody>
          <a:bodyPr anchor="ctr">
            <a:normAutofit/>
          </a:bodyPr>
          <a:lstStyle/>
          <a:p>
            <a:pPr algn="ctr"/>
            <a:r>
              <a:rPr lang="en-US" b="1" dirty="0">
                <a:solidFill>
                  <a:srgbClr val="FFFFFF"/>
                </a:solidFill>
                <a:latin typeface="Cambria" panose="02040503050406030204" pitchFamily="18" charset="0"/>
                <a:ea typeface="Cambria" panose="02040503050406030204" pitchFamily="18" charset="0"/>
              </a:rPr>
              <a:t>Discussion</a:t>
            </a:r>
          </a:p>
        </p:txBody>
      </p:sp>
      <p:sp>
        <p:nvSpPr>
          <p:cNvPr id="3" name="Content Placeholder 2">
            <a:extLst>
              <a:ext uri="{FF2B5EF4-FFF2-40B4-BE49-F238E27FC236}">
                <a16:creationId xmlns:a16="http://schemas.microsoft.com/office/drawing/2014/main" id="{8CC14963-C2DC-4CF5-9519-67645A5A21D7}"/>
              </a:ext>
            </a:extLst>
          </p:cNvPr>
          <p:cNvSpPr>
            <a:spLocks noGrp="1"/>
          </p:cNvSpPr>
          <p:nvPr>
            <p:ph idx="1"/>
          </p:nvPr>
        </p:nvSpPr>
        <p:spPr>
          <a:xfrm>
            <a:off x="998290" y="2399252"/>
            <a:ext cx="9051563" cy="3849148"/>
          </a:xfrm>
        </p:spPr>
        <p:txBody>
          <a:bodyPr>
            <a:noAutofit/>
          </a:bodyPr>
          <a:lstStyle/>
          <a:p>
            <a:pPr>
              <a:buFont typeface="Wingdings" panose="05000000000000000000" pitchFamily="2" charset="2"/>
              <a:buChar char="q"/>
            </a:pPr>
            <a:r>
              <a:rPr lang="en-US" sz="2400" dirty="0">
                <a:latin typeface="Cambria" panose="02040503050406030204" pitchFamily="18" charset="0"/>
                <a:ea typeface="Cambria" panose="02040503050406030204" pitchFamily="18" charset="0"/>
                <a:cs typeface="Times New Roman" panose="02020603050405020304" pitchFamily="18" charset="0"/>
              </a:rPr>
              <a:t> The model relies on linking Polya-Gamma Data-Augmentation and   Shrinkage Priors.</a:t>
            </a:r>
          </a:p>
          <a:p>
            <a:pPr>
              <a:buFont typeface="Wingdings" panose="05000000000000000000" pitchFamily="2" charset="2"/>
              <a:buChar char="q"/>
            </a:pPr>
            <a:r>
              <a:rPr lang="en-US" sz="2400" dirty="0">
                <a:latin typeface="Cambria" panose="02040503050406030204" pitchFamily="18" charset="0"/>
                <a:ea typeface="Cambria" panose="02040503050406030204" pitchFamily="18" charset="0"/>
                <a:cs typeface="Times New Roman" panose="02020603050405020304" pitchFamily="18" charset="0"/>
              </a:rPr>
              <a:t>Algorithm is efficient.</a:t>
            </a:r>
          </a:p>
          <a:p>
            <a:pPr>
              <a:buFont typeface="Wingdings" panose="05000000000000000000" pitchFamily="2" charset="2"/>
              <a:buChar char="q"/>
            </a:pPr>
            <a:r>
              <a:rPr lang="en-US" sz="2400" dirty="0">
                <a:latin typeface="Cambria" panose="02040503050406030204" pitchFamily="18" charset="0"/>
                <a:ea typeface="Cambria" panose="02040503050406030204" pitchFamily="18" charset="0"/>
                <a:cs typeface="Times New Roman" panose="02020603050405020304" pitchFamily="18" charset="0"/>
              </a:rPr>
              <a:t> Simulation studies and data results show that our method is competitive against traditional methods and also avoids over-fitting.</a:t>
            </a:r>
          </a:p>
          <a:p>
            <a:pPr>
              <a:buFont typeface="Wingdings" panose="05000000000000000000" pitchFamily="2" charset="2"/>
              <a:buChar char="q"/>
            </a:pPr>
            <a:r>
              <a:rPr lang="en-US" sz="2400" b="0" i="0" dirty="0">
                <a:effectLst/>
                <a:latin typeface="Cambria" panose="02040503050406030204" pitchFamily="18" charset="0"/>
                <a:ea typeface="Cambria" panose="02040503050406030204" pitchFamily="18" charset="0"/>
                <a:cs typeface="Times New Roman" panose="02020603050405020304" pitchFamily="18" charset="0"/>
              </a:rPr>
              <a:t>All three priors can be used for robust prediction with significant metrics, irrespective of their categorical response model choices.</a:t>
            </a:r>
          </a:p>
          <a:p>
            <a:pPr>
              <a:buFont typeface="Wingdings" panose="05000000000000000000" pitchFamily="2" charset="2"/>
              <a:buChar char="q"/>
            </a:pPr>
            <a:r>
              <a:rPr lang="en-US" sz="2400" dirty="0">
                <a:latin typeface="Cambria" panose="02040503050406030204" pitchFamily="18" charset="0"/>
                <a:ea typeface="Cambria" panose="02040503050406030204" pitchFamily="18" charset="0"/>
                <a:cs typeface="Times New Roman" panose="02020603050405020304" pitchFamily="18" charset="0"/>
              </a:rPr>
              <a:t>Model can be applied to any regression settings.</a:t>
            </a:r>
            <a:endParaRPr lang="en-US" sz="2400" b="0" i="0" dirty="0">
              <a:effectLst/>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024703772"/>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9538A-2A89-47DD-996C-7D2BE2AB6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61BEF2-3B0C-412E-95C6-34F5C0BE2F04}"/>
              </a:ext>
            </a:extLst>
          </p:cNvPr>
          <p:cNvSpPr>
            <a:spLocks noGrp="1"/>
          </p:cNvSpPr>
          <p:nvPr>
            <p:ph type="title"/>
          </p:nvPr>
        </p:nvSpPr>
        <p:spPr>
          <a:xfrm>
            <a:off x="643855" y="1447800"/>
            <a:ext cx="3108626" cy="4572000"/>
          </a:xfrm>
        </p:spPr>
        <p:txBody>
          <a:bodyPr anchor="ctr">
            <a:normAutofit/>
          </a:bodyPr>
          <a:lstStyle/>
          <a:p>
            <a:r>
              <a:rPr lang="en-US" sz="3600" b="1" dirty="0">
                <a:solidFill>
                  <a:srgbClr val="EBEBEB"/>
                </a:solidFill>
                <a:latin typeface="Cambria" panose="02040503050406030204" pitchFamily="18" charset="0"/>
                <a:ea typeface="Cambria" panose="02040503050406030204" pitchFamily="18" charset="0"/>
              </a:rPr>
              <a:t>Future Work</a:t>
            </a:r>
          </a:p>
        </p:txBody>
      </p:sp>
      <p:sp>
        <p:nvSpPr>
          <p:cNvPr id="11" name="Freeform: Shape 10">
            <a:extLst>
              <a:ext uri="{FF2B5EF4-FFF2-40B4-BE49-F238E27FC236}">
                <a16:creationId xmlns:a16="http://schemas.microsoft.com/office/drawing/2014/main" id="{E625979B-5325-4898-8EF9-5C174B192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1">
            <a:extLst>
              <a:ext uri="{FF2B5EF4-FFF2-40B4-BE49-F238E27FC236}">
                <a16:creationId xmlns:a16="http://schemas.microsoft.com/office/drawing/2014/main" id="{34B22E2B-30D5-47A4-97C5-091EA1AB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5" name="Rectangle 14">
            <a:extLst>
              <a:ext uri="{FF2B5EF4-FFF2-40B4-BE49-F238E27FC236}">
                <a16:creationId xmlns:a16="http://schemas.microsoft.com/office/drawing/2014/main" id="{9B6DA3CD-A002-40ED-8194-B4E637BD7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7" name="Content Placeholder 2">
            <a:extLst>
              <a:ext uri="{FF2B5EF4-FFF2-40B4-BE49-F238E27FC236}">
                <a16:creationId xmlns:a16="http://schemas.microsoft.com/office/drawing/2014/main" id="{B7AB5B17-AAF4-4C26-A5FF-7A750C062399}"/>
              </a:ext>
            </a:extLst>
          </p:cNvPr>
          <p:cNvGraphicFramePr>
            <a:graphicFrameLocks noGrp="1"/>
          </p:cNvGraphicFramePr>
          <p:nvPr>
            <p:ph idx="1"/>
            <p:extLst>
              <p:ext uri="{D42A27DB-BD31-4B8C-83A1-F6EECF244321}">
                <p14:modId xmlns:p14="http://schemas.microsoft.com/office/powerpoint/2010/main" val="3684184524"/>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ADFC97B7-E043-090E-97B1-2C066EEE9ABF}"/>
              </a:ext>
            </a:extLst>
          </p:cNvPr>
          <p:cNvSpPr txBox="1"/>
          <p:nvPr/>
        </p:nvSpPr>
        <p:spPr>
          <a:xfrm>
            <a:off x="6531429" y="5177642"/>
            <a:ext cx="4592183" cy="646331"/>
          </a:xfrm>
          <a:prstGeom prst="rect">
            <a:avLst/>
          </a:prstGeom>
          <a:noFill/>
        </p:spPr>
        <p:txBody>
          <a:bodyPr wrap="square" rtlCol="0">
            <a:spAutoFit/>
          </a:bodyPr>
          <a:lstStyle/>
          <a:p>
            <a:r>
              <a:rPr lang="en-US" dirty="0"/>
              <a:t>Make the R codes public as an R package.</a:t>
            </a:r>
          </a:p>
        </p:txBody>
      </p:sp>
    </p:spTree>
    <p:extLst>
      <p:ext uri="{BB962C8B-B14F-4D97-AF65-F5344CB8AC3E}">
        <p14:creationId xmlns:p14="http://schemas.microsoft.com/office/powerpoint/2010/main" val="715541792"/>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8B9538A-2A89-47DD-996C-7D2BE2AB6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DB9627-B9D0-4196-9AE3-96D7E5720D1D}"/>
              </a:ext>
            </a:extLst>
          </p:cNvPr>
          <p:cNvSpPr>
            <a:spLocks noGrp="1"/>
          </p:cNvSpPr>
          <p:nvPr>
            <p:ph type="title"/>
          </p:nvPr>
        </p:nvSpPr>
        <p:spPr>
          <a:xfrm>
            <a:off x="643855" y="1447800"/>
            <a:ext cx="3108626" cy="4572000"/>
          </a:xfrm>
        </p:spPr>
        <p:txBody>
          <a:bodyPr anchor="ctr">
            <a:normAutofit/>
          </a:bodyPr>
          <a:lstStyle/>
          <a:p>
            <a:r>
              <a:rPr lang="en-US" sz="2400" b="1" dirty="0">
                <a:solidFill>
                  <a:srgbClr val="EBEBEB"/>
                </a:solidFill>
                <a:latin typeface="Cambria" panose="02040503050406030204" pitchFamily="18" charset="0"/>
                <a:ea typeface="Cambria" panose="02040503050406030204" pitchFamily="18" charset="0"/>
              </a:rPr>
              <a:t>Acknowledgement</a:t>
            </a:r>
          </a:p>
        </p:txBody>
      </p:sp>
      <p:sp>
        <p:nvSpPr>
          <p:cNvPr id="22" name="Freeform: Shape 21">
            <a:extLst>
              <a:ext uri="{FF2B5EF4-FFF2-40B4-BE49-F238E27FC236}">
                <a16:creationId xmlns:a16="http://schemas.microsoft.com/office/drawing/2014/main" id="{E625979B-5325-4898-8EF9-5C174B192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11">
            <a:extLst>
              <a:ext uri="{FF2B5EF4-FFF2-40B4-BE49-F238E27FC236}">
                <a16:creationId xmlns:a16="http://schemas.microsoft.com/office/drawing/2014/main" id="{34B22E2B-30D5-47A4-97C5-091EA1AB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26" name="Rectangle 25">
            <a:extLst>
              <a:ext uri="{FF2B5EF4-FFF2-40B4-BE49-F238E27FC236}">
                <a16:creationId xmlns:a16="http://schemas.microsoft.com/office/drawing/2014/main" id="{9B6DA3CD-A002-40ED-8194-B4E637BD7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16" name="Content Placeholder 2">
            <a:extLst>
              <a:ext uri="{FF2B5EF4-FFF2-40B4-BE49-F238E27FC236}">
                <a16:creationId xmlns:a16="http://schemas.microsoft.com/office/drawing/2014/main" id="{1B712B9F-B0AC-4E8F-9A2C-7DB8C6342F3B}"/>
              </a:ext>
            </a:extLst>
          </p:cNvPr>
          <p:cNvGraphicFramePr>
            <a:graphicFrameLocks noGrp="1"/>
          </p:cNvGraphicFramePr>
          <p:nvPr>
            <p:ph idx="1"/>
            <p:extLst>
              <p:ext uri="{D42A27DB-BD31-4B8C-83A1-F6EECF244321}">
                <p14:modId xmlns:p14="http://schemas.microsoft.com/office/powerpoint/2010/main" val="2586594982"/>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7226552"/>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4" name="Rectangle 33">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38" name="Freeform: Shape 37">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42573EA8-5DF5-40E1-BE99-707822E31F84}"/>
              </a:ext>
            </a:extLst>
          </p:cNvPr>
          <p:cNvSpPr>
            <a:spLocks noGrp="1"/>
          </p:cNvSpPr>
          <p:nvPr>
            <p:ph type="title"/>
          </p:nvPr>
        </p:nvSpPr>
        <p:spPr>
          <a:xfrm>
            <a:off x="1103312" y="452718"/>
            <a:ext cx="8947522" cy="1400530"/>
          </a:xfrm>
        </p:spPr>
        <p:txBody>
          <a:bodyPr anchor="ctr">
            <a:normAutofit/>
          </a:bodyPr>
          <a:lstStyle/>
          <a:p>
            <a:pPr algn="ctr"/>
            <a:r>
              <a:rPr lang="en-US" b="1" dirty="0">
                <a:solidFill>
                  <a:srgbClr val="FFFFFF"/>
                </a:solidFill>
                <a:latin typeface="Cambria" panose="02040503050406030204" pitchFamily="18" charset="0"/>
                <a:ea typeface="Cambria" panose="02040503050406030204" pitchFamily="18" charset="0"/>
              </a:rPr>
              <a:t>References</a:t>
            </a:r>
          </a:p>
        </p:txBody>
      </p:sp>
      <p:sp>
        <p:nvSpPr>
          <p:cNvPr id="3" name="Content Placeholder 2">
            <a:extLst>
              <a:ext uri="{FF2B5EF4-FFF2-40B4-BE49-F238E27FC236}">
                <a16:creationId xmlns:a16="http://schemas.microsoft.com/office/drawing/2014/main" id="{40BA501C-FE27-42C3-92CE-23327EF84029}"/>
              </a:ext>
            </a:extLst>
          </p:cNvPr>
          <p:cNvSpPr>
            <a:spLocks noGrp="1"/>
          </p:cNvSpPr>
          <p:nvPr>
            <p:ph idx="1"/>
          </p:nvPr>
        </p:nvSpPr>
        <p:spPr>
          <a:xfrm>
            <a:off x="1103312" y="2763520"/>
            <a:ext cx="10374313" cy="3641762"/>
          </a:xfrm>
        </p:spPr>
        <p:txBody>
          <a:bodyPr>
            <a:noAutofit/>
          </a:bodyPr>
          <a:lstStyle/>
          <a:p>
            <a:pPr>
              <a:buFont typeface="Wingdings" panose="05000000000000000000" pitchFamily="2" charset="2"/>
              <a:buChar char="q"/>
            </a:pPr>
            <a:r>
              <a:rPr lang="en-US" sz="1600" dirty="0">
                <a:latin typeface="Cambria" panose="02040503050406030204" pitchFamily="18" charset="0"/>
                <a:ea typeface="Cambria" panose="02040503050406030204" pitchFamily="18" charset="0"/>
              </a:rPr>
              <a:t>Park, T., &amp; Casella, G. (2008). The Bayesian Lasso. Journal of the American Statistical Association. </a:t>
            </a:r>
          </a:p>
          <a:p>
            <a:pPr>
              <a:buFont typeface="Wingdings" panose="05000000000000000000" pitchFamily="2" charset="2"/>
              <a:buChar char="q"/>
            </a:pPr>
            <a:r>
              <a:rPr lang="en-US" sz="1600" dirty="0">
                <a:latin typeface="Cambria" panose="02040503050406030204" pitchFamily="18" charset="0"/>
                <a:ea typeface="Cambria" panose="02040503050406030204" pitchFamily="18" charset="0"/>
              </a:rPr>
              <a:t>Polson, N. G., Scott, J. G., and Windle, J. (2013). Bayesian inference for logistic models using </a:t>
            </a:r>
            <a:r>
              <a:rPr lang="en-US" sz="1600" dirty="0" err="1">
                <a:latin typeface="Cambria" panose="02040503050406030204" pitchFamily="18" charset="0"/>
                <a:ea typeface="Cambria" panose="02040503050406030204" pitchFamily="18" charset="0"/>
              </a:rPr>
              <a:t>polya</a:t>
            </a:r>
            <a:r>
              <a:rPr lang="en-US" sz="1600" dirty="0">
                <a:latin typeface="Cambria" panose="02040503050406030204" pitchFamily="18" charset="0"/>
                <a:ea typeface="Cambria" panose="02040503050406030204" pitchFamily="18" charset="0"/>
              </a:rPr>
              <a:t>-gamma latent variables.</a:t>
            </a:r>
          </a:p>
          <a:p>
            <a:pPr>
              <a:buFont typeface="Wingdings" panose="05000000000000000000" pitchFamily="2" charset="2"/>
              <a:buChar char="q"/>
            </a:pPr>
            <a:r>
              <a:rPr lang="en-US" sz="1600" dirty="0">
                <a:latin typeface="Cambria" panose="02040503050406030204" pitchFamily="18" charset="0"/>
                <a:ea typeface="Cambria" panose="02040503050406030204" pitchFamily="18" charset="0"/>
              </a:rPr>
              <a:t>Tibshirani, R. (1996). Regression Selection and Shrinkage via the Lasso. Journal of the Royal Statistical Society B.</a:t>
            </a:r>
          </a:p>
          <a:p>
            <a:pPr>
              <a:buFont typeface="Wingdings" panose="05000000000000000000" pitchFamily="2" charset="2"/>
              <a:buChar char="q"/>
            </a:pPr>
            <a:r>
              <a:rPr lang="en-US" sz="1600" dirty="0">
                <a:latin typeface="Cambria" panose="02040503050406030204" pitchFamily="18" charset="0"/>
                <a:ea typeface="Cambria" panose="02040503050406030204" pitchFamily="18" charset="0"/>
              </a:rPr>
              <a:t> Bhattacharya, A., Pati, D., Pillai, N. S., and Dunson, D. B. (2015). Dirichlet-</a:t>
            </a:r>
            <a:r>
              <a:rPr lang="en-US" sz="1600" dirty="0" err="1">
                <a:latin typeface="Cambria" panose="02040503050406030204" pitchFamily="18" charset="0"/>
                <a:ea typeface="Cambria" panose="02040503050406030204" pitchFamily="18" charset="0"/>
              </a:rPr>
              <a:t>laplace</a:t>
            </a:r>
            <a:r>
              <a:rPr lang="en-US" sz="1600" dirty="0">
                <a:latin typeface="Cambria" panose="02040503050406030204" pitchFamily="18" charset="0"/>
                <a:ea typeface="Cambria" panose="02040503050406030204" pitchFamily="18" charset="0"/>
              </a:rPr>
              <a:t> priors for optimal shrinkage. JASA</a:t>
            </a:r>
          </a:p>
          <a:p>
            <a:pPr>
              <a:buFont typeface="Wingdings" panose="05000000000000000000" pitchFamily="2" charset="2"/>
              <a:buChar char="q"/>
            </a:pPr>
            <a:r>
              <a:rPr lang="en-US" sz="1600" dirty="0" err="1">
                <a:latin typeface="Cambria" panose="02040503050406030204" pitchFamily="18" charset="0"/>
                <a:ea typeface="Cambria" panose="02040503050406030204" pitchFamily="18" charset="0"/>
              </a:rPr>
              <a:t>Armagan</a:t>
            </a:r>
            <a:r>
              <a:rPr lang="en-US" sz="1600" dirty="0">
                <a:latin typeface="Cambria" panose="02040503050406030204" pitchFamily="18" charset="0"/>
                <a:ea typeface="Cambria" panose="02040503050406030204" pitchFamily="18" charset="0"/>
              </a:rPr>
              <a:t>, A., Dunson, D. B., and Lee, J. (2013). Generalized double pareto shrinkage. </a:t>
            </a:r>
            <a:r>
              <a:rPr lang="en-US" sz="1600" dirty="0" err="1">
                <a:latin typeface="Cambria" panose="02040503050406030204" pitchFamily="18" charset="0"/>
                <a:ea typeface="Cambria" panose="02040503050406030204" pitchFamily="18" charset="0"/>
              </a:rPr>
              <a:t>Statistica</a:t>
            </a:r>
            <a:r>
              <a:rPr lang="en-US" sz="1600" dirty="0">
                <a:latin typeface="Cambria" panose="02040503050406030204" pitchFamily="18" charset="0"/>
                <a:ea typeface="Cambria" panose="02040503050406030204" pitchFamily="18" charset="0"/>
              </a:rPr>
              <a:t> </a:t>
            </a:r>
            <a:r>
              <a:rPr lang="en-US" sz="1600" dirty="0" err="1">
                <a:latin typeface="Cambria" panose="02040503050406030204" pitchFamily="18" charset="0"/>
                <a:ea typeface="Cambria" panose="02040503050406030204" pitchFamily="18" charset="0"/>
              </a:rPr>
              <a:t>Sinica</a:t>
            </a:r>
            <a:endParaRPr lang="en-US" sz="1600" dirty="0">
              <a:latin typeface="Cambria" panose="02040503050406030204" pitchFamily="18" charset="0"/>
              <a:ea typeface="Cambria" panose="02040503050406030204" pitchFamily="18" charset="0"/>
            </a:endParaRPr>
          </a:p>
          <a:p>
            <a:pPr>
              <a:buFont typeface="Wingdings" panose="05000000000000000000" pitchFamily="2" charset="2"/>
              <a:buChar char="q"/>
            </a:pPr>
            <a:r>
              <a:rPr lang="en-US" sz="1600" dirty="0">
                <a:latin typeface="Cambria" panose="02040503050406030204" pitchFamily="18" charset="0"/>
                <a:ea typeface="Cambria" panose="02040503050406030204" pitchFamily="18" charset="0"/>
              </a:rPr>
              <a:t>Choi, H. M., Hobert, J. P., et al. (2013). The </a:t>
            </a:r>
            <a:r>
              <a:rPr lang="en-US" sz="1600" dirty="0" err="1">
                <a:latin typeface="Cambria" panose="02040503050406030204" pitchFamily="18" charset="0"/>
                <a:ea typeface="Cambria" panose="02040503050406030204" pitchFamily="18" charset="0"/>
              </a:rPr>
              <a:t>polya</a:t>
            </a:r>
            <a:r>
              <a:rPr lang="en-US" sz="1600" dirty="0">
                <a:latin typeface="Cambria" panose="02040503050406030204" pitchFamily="18" charset="0"/>
                <a:ea typeface="Cambria" panose="02040503050406030204" pitchFamily="18" charset="0"/>
              </a:rPr>
              <a:t>-gamma </a:t>
            </a:r>
            <a:r>
              <a:rPr lang="en-US" sz="1600" dirty="0" err="1">
                <a:latin typeface="Cambria" panose="02040503050406030204" pitchFamily="18" charset="0"/>
                <a:ea typeface="Cambria" panose="02040503050406030204" pitchFamily="18" charset="0"/>
              </a:rPr>
              <a:t>gibbs</a:t>
            </a:r>
            <a:r>
              <a:rPr lang="en-US" sz="1600" dirty="0">
                <a:latin typeface="Cambria" panose="02040503050406030204" pitchFamily="18" charset="0"/>
                <a:ea typeface="Cambria" panose="02040503050406030204" pitchFamily="18" charset="0"/>
              </a:rPr>
              <a:t> sampler for </a:t>
            </a:r>
            <a:r>
              <a:rPr lang="en-US" sz="1600" dirty="0" err="1">
                <a:latin typeface="Cambria" panose="02040503050406030204" pitchFamily="18" charset="0"/>
                <a:ea typeface="Cambria" panose="02040503050406030204" pitchFamily="18" charset="0"/>
              </a:rPr>
              <a:t>bayesian</a:t>
            </a:r>
            <a:r>
              <a:rPr lang="en-US" sz="1600" dirty="0">
                <a:latin typeface="Cambria" panose="02040503050406030204" pitchFamily="18" charset="0"/>
                <a:ea typeface="Cambria" panose="02040503050406030204" pitchFamily="18" charset="0"/>
              </a:rPr>
              <a:t> logistic regression is uniformly ergodic. Electronic Journal of Statistics</a:t>
            </a:r>
          </a:p>
          <a:p>
            <a:pPr>
              <a:buFont typeface="Wingdings" panose="05000000000000000000" pitchFamily="2" charset="2"/>
              <a:buChar char="q"/>
            </a:pPr>
            <a:r>
              <a:rPr lang="en-US" sz="1600" b="1" dirty="0">
                <a:latin typeface="Cambria" panose="02040503050406030204" pitchFamily="18" charset="0"/>
                <a:ea typeface="Cambria" panose="02040503050406030204" pitchFamily="18" charset="0"/>
              </a:rPr>
              <a:t>Bhattacharyya, A., Pal, S., Mitra, R. et al. Applications of Bayesian shrinkage prior models in clinical research with categorical responses. BMC Med Res </a:t>
            </a:r>
            <a:r>
              <a:rPr lang="en-US" sz="1600" b="1" dirty="0" err="1">
                <a:latin typeface="Cambria" panose="02040503050406030204" pitchFamily="18" charset="0"/>
                <a:ea typeface="Cambria" panose="02040503050406030204" pitchFamily="18" charset="0"/>
              </a:rPr>
              <a:t>Methodol</a:t>
            </a:r>
            <a:r>
              <a:rPr lang="en-US" sz="1600" b="1" dirty="0">
                <a:latin typeface="Cambria" panose="02040503050406030204" pitchFamily="18" charset="0"/>
                <a:ea typeface="Cambria" panose="02040503050406030204" pitchFamily="18" charset="0"/>
              </a:rPr>
              <a:t> 22, 126 (2022). https://doi.org/10.1186/s12874-022-01560-6</a:t>
            </a:r>
          </a:p>
          <a:p>
            <a:pPr>
              <a:buFont typeface="Wingdings" panose="05000000000000000000" pitchFamily="2" charset="2"/>
              <a:buChar char="q"/>
            </a:pPr>
            <a:endParaRPr lang="en-US" sz="1600" dirty="0">
              <a:latin typeface="Cambria" panose="02040503050406030204" pitchFamily="18" charset="0"/>
              <a:ea typeface="Cambria" panose="02040503050406030204" pitchFamily="18" charset="0"/>
            </a:endParaRPr>
          </a:p>
          <a:p>
            <a:pPr>
              <a:buFont typeface="Wingdings" panose="05000000000000000000" pitchFamily="2" charset="2"/>
              <a:buChar char="q"/>
            </a:pPr>
            <a:endParaRPr lang="en-US" sz="1600" dirty="0">
              <a:latin typeface="Cambria" panose="02040503050406030204" pitchFamily="18" charset="0"/>
              <a:ea typeface="Cambria" panose="02040503050406030204" pitchFamily="18" charset="0"/>
            </a:endParaRPr>
          </a:p>
          <a:p>
            <a:pPr>
              <a:buFont typeface="Wingdings" panose="05000000000000000000" pitchFamily="2" charset="2"/>
              <a:buChar char="q"/>
            </a:pPr>
            <a:endParaRPr lang="en-US" sz="1600" dirty="0">
              <a:latin typeface="Cambria" panose="02040503050406030204" pitchFamily="18" charset="0"/>
              <a:ea typeface="Cambria" panose="02040503050406030204" pitchFamily="18" charset="0"/>
            </a:endParaRPr>
          </a:p>
          <a:p>
            <a:pPr>
              <a:buFont typeface="Wingdings" panose="05000000000000000000" pitchFamily="2" charset="2"/>
              <a:buChar char="q"/>
            </a:pPr>
            <a:endParaRPr lang="en-US" sz="1600" dirty="0">
              <a:latin typeface="Cambria" panose="02040503050406030204" pitchFamily="18" charset="0"/>
              <a:ea typeface="Cambria" panose="02040503050406030204" pitchFamily="18" charset="0"/>
            </a:endParaRPr>
          </a:p>
          <a:p>
            <a:pPr>
              <a:buFont typeface="Wingdings" panose="05000000000000000000" pitchFamily="2" charset="2"/>
              <a:buChar char="q"/>
            </a:pPr>
            <a:endParaRPr lang="en-US" sz="1600" dirty="0">
              <a:latin typeface="Cambria" panose="02040503050406030204" pitchFamily="18" charset="0"/>
              <a:ea typeface="Cambria" panose="02040503050406030204" pitchFamily="18" charset="0"/>
            </a:endParaRPr>
          </a:p>
          <a:p>
            <a:endParaRPr lang="en-US" sz="1600" dirty="0">
              <a:latin typeface="Cambria" panose="02040503050406030204" pitchFamily="18" charset="0"/>
              <a:ea typeface="Cambria" panose="02040503050406030204" pitchFamily="18" charset="0"/>
            </a:endParaRPr>
          </a:p>
          <a:p>
            <a:endParaRPr lang="en-US" sz="1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48288706"/>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23" name="Picture 25">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4" name="Picture 27">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9" name="Oval 29">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1" name="Picture 31">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3" name="Picture 33">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35" name="Rectangle 35">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1" name="Picture 20" descr="Many question marks on black background">
            <a:extLst>
              <a:ext uri="{FF2B5EF4-FFF2-40B4-BE49-F238E27FC236}">
                <a16:creationId xmlns:a16="http://schemas.microsoft.com/office/drawing/2014/main" id="{12921217-716A-4CBC-BC50-223B540EE388}"/>
              </a:ext>
            </a:extLst>
          </p:cNvPr>
          <p:cNvPicPr>
            <a:picLocks noChangeAspect="1"/>
          </p:cNvPicPr>
          <p:nvPr/>
        </p:nvPicPr>
        <p:blipFill rotWithShape="1">
          <a:blip r:embed="rId7">
            <a:duotone>
              <a:prstClr val="black"/>
              <a:schemeClr val="accent5">
                <a:tint val="45000"/>
                <a:satMod val="400000"/>
              </a:schemeClr>
            </a:duotone>
            <a:alphaModFix amt="25000"/>
          </a:blip>
          <a:srcRect l="9091" t="16170"/>
          <a:stretch/>
        </p:blipFill>
        <p:spPr>
          <a:xfrm>
            <a:off x="0" y="11"/>
            <a:ext cx="12191435" cy="6857989"/>
          </a:xfrm>
          <a:prstGeom prst="rect">
            <a:avLst/>
          </a:prstGeom>
        </p:spPr>
      </p:pic>
      <p:sp>
        <p:nvSpPr>
          <p:cNvPr id="4" name="TextBox 3">
            <a:extLst>
              <a:ext uri="{FF2B5EF4-FFF2-40B4-BE49-F238E27FC236}">
                <a16:creationId xmlns:a16="http://schemas.microsoft.com/office/drawing/2014/main" id="{CC7C5A2C-1B3F-475D-9922-135DA0540F21}"/>
              </a:ext>
            </a:extLst>
          </p:cNvPr>
          <p:cNvSpPr txBox="1"/>
          <p:nvPr/>
        </p:nvSpPr>
        <p:spPr>
          <a:xfrm>
            <a:off x="1154955" y="1447800"/>
            <a:ext cx="8825658" cy="3329581"/>
          </a:xfrm>
          <a:prstGeom prst="rect">
            <a:avLst/>
          </a:prstGeom>
        </p:spPr>
        <p:txBody>
          <a:bodyPr vert="horz" lIns="91440" tIns="45720" rIns="91440" bIns="45720" rtlCol="0" anchor="b" anchorCtr="0">
            <a:normAutofit/>
          </a:bodyPr>
          <a:lstStyle/>
          <a:p>
            <a:pPr algn="ctr">
              <a:spcBef>
                <a:spcPct val="0"/>
              </a:spcBef>
              <a:spcAft>
                <a:spcPts val="600"/>
              </a:spcAft>
            </a:pPr>
            <a:r>
              <a:rPr lang="en-US" sz="7200" dirty="0">
                <a:solidFill>
                  <a:schemeClr val="tx2"/>
                </a:solidFill>
                <a:latin typeface="Cambria" panose="02040503050406030204" pitchFamily="18" charset="0"/>
                <a:ea typeface="Cambria" panose="02040503050406030204" pitchFamily="18" charset="0"/>
                <a:cs typeface="+mj-cs"/>
              </a:rPr>
              <a:t>Thank You </a:t>
            </a:r>
          </a:p>
          <a:p>
            <a:pPr algn="ctr">
              <a:spcBef>
                <a:spcPct val="0"/>
              </a:spcBef>
              <a:spcAft>
                <a:spcPts val="600"/>
              </a:spcAft>
            </a:pPr>
            <a:r>
              <a:rPr lang="en-US" sz="7200" dirty="0">
                <a:solidFill>
                  <a:schemeClr val="tx2"/>
                </a:solidFill>
                <a:latin typeface="Cambria" panose="02040503050406030204" pitchFamily="18" charset="0"/>
                <a:ea typeface="Cambria" panose="02040503050406030204" pitchFamily="18" charset="0"/>
                <a:cs typeface="+mj-cs"/>
              </a:rPr>
              <a:t> </a:t>
            </a:r>
          </a:p>
        </p:txBody>
      </p:sp>
      <p:sp>
        <p:nvSpPr>
          <p:cNvPr id="37" name="Rectangle 37">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descr="Icon&#10;&#10;Description automatically generated">
            <a:extLst>
              <a:ext uri="{FF2B5EF4-FFF2-40B4-BE49-F238E27FC236}">
                <a16:creationId xmlns:a16="http://schemas.microsoft.com/office/drawing/2014/main" id="{E8F5C35F-926A-4781-A1AD-A201CF23940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572000" y="3899943"/>
            <a:ext cx="2196057" cy="2196057"/>
          </a:xfrm>
          <a:prstGeom prst="rect">
            <a:avLst/>
          </a:prstGeom>
        </p:spPr>
      </p:pic>
      <p:sp>
        <p:nvSpPr>
          <p:cNvPr id="5" name="TextBox 4">
            <a:extLst>
              <a:ext uri="{FF2B5EF4-FFF2-40B4-BE49-F238E27FC236}">
                <a16:creationId xmlns:a16="http://schemas.microsoft.com/office/drawing/2014/main" id="{6DE2DB25-FED8-468E-A281-2E6FD9D9DA66}"/>
              </a:ext>
            </a:extLst>
          </p:cNvPr>
          <p:cNvSpPr txBox="1"/>
          <p:nvPr/>
        </p:nvSpPr>
        <p:spPr>
          <a:xfrm>
            <a:off x="4572000" y="10757944"/>
            <a:ext cx="2196057" cy="369332"/>
          </a:xfrm>
          <a:prstGeom prst="rect">
            <a:avLst/>
          </a:prstGeom>
          <a:noFill/>
        </p:spPr>
        <p:txBody>
          <a:bodyPr wrap="square" rtlCol="0">
            <a:spAutoFit/>
          </a:bodyPr>
          <a:lstStyle/>
          <a:p>
            <a:r>
              <a:rPr lang="en-US" sz="900">
                <a:hlinkClick r:id="rId9" tooltip="https://owl.excelsior.edu/educator-resources/owl-across-disciplines/owl-across-the-disciplines-grammar-and-usage/"/>
              </a:rPr>
              <a:t>This Photo</a:t>
            </a:r>
            <a:r>
              <a:rPr lang="en-US" sz="900"/>
              <a:t> by Unknown Author is licensed under </a:t>
            </a:r>
            <a:r>
              <a:rPr lang="en-US" sz="900">
                <a:hlinkClick r:id="rId10" tooltip="https://creativecommons.org/licenses/by/3.0/"/>
              </a:rPr>
              <a:t>CC BY</a:t>
            </a:r>
            <a:endParaRPr lang="en-US" sz="900"/>
          </a:p>
        </p:txBody>
      </p:sp>
    </p:spTree>
    <p:extLst>
      <p:ext uri="{BB962C8B-B14F-4D97-AF65-F5344CB8AC3E}">
        <p14:creationId xmlns:p14="http://schemas.microsoft.com/office/powerpoint/2010/main" val="3728561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341C6-94BC-99B1-A69B-8B64862F4A0A}"/>
              </a:ext>
            </a:extLst>
          </p:cNvPr>
          <p:cNvSpPr>
            <a:spLocks noGrp="1"/>
          </p:cNvSpPr>
          <p:nvPr>
            <p:ph type="title"/>
          </p:nvPr>
        </p:nvSpPr>
        <p:spPr/>
        <p:txBody>
          <a:bodyPr/>
          <a:lstStyle/>
          <a:p>
            <a:pPr algn="ctr"/>
            <a:r>
              <a:rPr lang="en-US" dirty="0">
                <a:solidFill>
                  <a:schemeClr val="tx1"/>
                </a:solidFill>
                <a:latin typeface="Cambria" panose="02040503050406030204" pitchFamily="18" charset="0"/>
                <a:ea typeface="Cambria" panose="02040503050406030204" pitchFamily="18" charset="0"/>
                <a:cs typeface="Microsoft Sans Serif" panose="020B0604020202020204" pitchFamily="34" charset="0"/>
              </a:rPr>
              <a:t>Regression </a:t>
            </a:r>
            <a:r>
              <a:rPr lang="en-US" dirty="0"/>
              <a:t> </a:t>
            </a:r>
          </a:p>
        </p:txBody>
      </p:sp>
      <p:sp>
        <p:nvSpPr>
          <p:cNvPr id="4" name="Text Placeholder 3">
            <a:extLst>
              <a:ext uri="{FF2B5EF4-FFF2-40B4-BE49-F238E27FC236}">
                <a16:creationId xmlns:a16="http://schemas.microsoft.com/office/drawing/2014/main" id="{BECA17B6-344D-58C0-22C0-95587385C7E0}"/>
              </a:ext>
            </a:extLst>
          </p:cNvPr>
          <p:cNvSpPr>
            <a:spLocks noGrp="1"/>
          </p:cNvSpPr>
          <p:nvPr>
            <p:ph type="body" sz="half" idx="11"/>
          </p:nvPr>
        </p:nvSpPr>
        <p:spPr/>
        <p:txBody>
          <a:bodyPr/>
          <a:lstStyle/>
          <a:p>
            <a:pPr algn="ctr"/>
            <a:r>
              <a:rPr lang="en-US" b="1" dirty="0">
                <a:solidFill>
                  <a:schemeClr val="tx1"/>
                </a:solidFill>
                <a:latin typeface="Cambria" panose="02040503050406030204" pitchFamily="18" charset="0"/>
                <a:ea typeface="Cambria" panose="02040503050406030204" pitchFamily="18" charset="0"/>
                <a:cs typeface="Microsoft Sans Serif" panose="020B0604020202020204" pitchFamily="34" charset="0"/>
              </a:rPr>
              <a:t>Curse of Dimensionality</a:t>
            </a:r>
          </a:p>
        </p:txBody>
      </p:sp>
      <p:grpSp>
        <p:nvGrpSpPr>
          <p:cNvPr id="5" name="Group 4">
            <a:extLst>
              <a:ext uri="{FF2B5EF4-FFF2-40B4-BE49-F238E27FC236}">
                <a16:creationId xmlns:a16="http://schemas.microsoft.com/office/drawing/2014/main" id="{307592E5-BDC4-68B5-BEF8-1A7D9119C143}"/>
              </a:ext>
            </a:extLst>
          </p:cNvPr>
          <p:cNvGrpSpPr/>
          <p:nvPr/>
        </p:nvGrpSpPr>
        <p:grpSpPr>
          <a:xfrm>
            <a:off x="3472412" y="2162144"/>
            <a:ext cx="5915642" cy="3449029"/>
            <a:chOff x="2315256" y="1146896"/>
            <a:chExt cx="5915642" cy="3449029"/>
          </a:xfrm>
        </p:grpSpPr>
        <p:cxnSp>
          <p:nvCxnSpPr>
            <p:cNvPr id="6" name="Straight Arrow Connector 5">
              <a:extLst>
                <a:ext uri="{FF2B5EF4-FFF2-40B4-BE49-F238E27FC236}">
                  <a16:creationId xmlns:a16="http://schemas.microsoft.com/office/drawing/2014/main" id="{F97DE3CF-AA55-F2F7-4109-E315AB64BFBF}"/>
                </a:ext>
              </a:extLst>
            </p:cNvPr>
            <p:cNvCxnSpPr/>
            <p:nvPr/>
          </p:nvCxnSpPr>
          <p:spPr>
            <a:xfrm flipV="1">
              <a:off x="3616593" y="3281301"/>
              <a:ext cx="1076758" cy="8260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Cloud 6">
              <a:extLst>
                <a:ext uri="{FF2B5EF4-FFF2-40B4-BE49-F238E27FC236}">
                  <a16:creationId xmlns:a16="http://schemas.microsoft.com/office/drawing/2014/main" id="{65F996EA-631D-2F8C-0F3E-2F9948AA2430}"/>
                </a:ext>
              </a:extLst>
            </p:cNvPr>
            <p:cNvSpPr/>
            <p:nvPr/>
          </p:nvSpPr>
          <p:spPr>
            <a:xfrm>
              <a:off x="6225453" y="1146896"/>
              <a:ext cx="2005445" cy="969287"/>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Pregnant</a:t>
              </a:r>
            </a:p>
            <a:p>
              <a:pPr algn="ctr"/>
              <a:r>
                <a:rPr lang="en-US" sz="1200" b="1"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BMI</a:t>
              </a:r>
            </a:p>
            <a:p>
              <a:pPr algn="ctr"/>
              <a:r>
                <a:rPr lang="en-US" sz="1200" b="1"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Age</a:t>
              </a:r>
            </a:p>
            <a:p>
              <a:pPr algn="ctr"/>
              <a:r>
                <a:rPr lang="en-US" sz="1200" b="1"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Triceps Skin fold </a:t>
              </a:r>
            </a:p>
          </p:txBody>
        </p:sp>
        <p:sp>
          <p:nvSpPr>
            <p:cNvPr id="8" name="Arrow: Down 7">
              <a:extLst>
                <a:ext uri="{FF2B5EF4-FFF2-40B4-BE49-F238E27FC236}">
                  <a16:creationId xmlns:a16="http://schemas.microsoft.com/office/drawing/2014/main" id="{BD89A415-CD6C-685F-58DC-8D1BFCB20850}"/>
                </a:ext>
              </a:extLst>
            </p:cNvPr>
            <p:cNvSpPr/>
            <p:nvPr/>
          </p:nvSpPr>
          <p:spPr>
            <a:xfrm>
              <a:off x="6985859" y="2104982"/>
              <a:ext cx="484632" cy="59524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loud 8">
              <a:extLst>
                <a:ext uri="{FF2B5EF4-FFF2-40B4-BE49-F238E27FC236}">
                  <a16:creationId xmlns:a16="http://schemas.microsoft.com/office/drawing/2014/main" id="{BAF17771-4A67-0B38-5989-51BB24F877A3}"/>
                </a:ext>
              </a:extLst>
            </p:cNvPr>
            <p:cNvSpPr/>
            <p:nvPr/>
          </p:nvSpPr>
          <p:spPr>
            <a:xfrm>
              <a:off x="6557554" y="2650331"/>
              <a:ext cx="1359833" cy="601601"/>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Pregnant</a:t>
              </a:r>
            </a:p>
            <a:p>
              <a:pPr algn="ctr"/>
              <a:r>
                <a:rPr lang="en-US" sz="1200" b="1" dirty="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rPr>
                <a:t>BMI</a:t>
              </a:r>
            </a:p>
          </p:txBody>
        </p:sp>
        <p:cxnSp>
          <p:nvCxnSpPr>
            <p:cNvPr id="10" name="Straight Arrow Connector 9">
              <a:extLst>
                <a:ext uri="{FF2B5EF4-FFF2-40B4-BE49-F238E27FC236}">
                  <a16:creationId xmlns:a16="http://schemas.microsoft.com/office/drawing/2014/main" id="{F3AB3DF2-D80E-1C1C-921D-C3E083A138EA}"/>
                </a:ext>
              </a:extLst>
            </p:cNvPr>
            <p:cNvCxnSpPr/>
            <p:nvPr/>
          </p:nvCxnSpPr>
          <p:spPr>
            <a:xfrm>
              <a:off x="3497839" y="1588510"/>
              <a:ext cx="1167679" cy="6416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7B9E9D17-C5AE-6287-3908-B835E69B168E}"/>
                </a:ext>
              </a:extLst>
            </p:cNvPr>
            <p:cNvCxnSpPr/>
            <p:nvPr/>
          </p:nvCxnSpPr>
          <p:spPr>
            <a:xfrm>
              <a:off x="3582266" y="2283402"/>
              <a:ext cx="907906" cy="2909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2671CE61-4812-30E0-DA0A-4842901CFB46}"/>
                </a:ext>
              </a:extLst>
            </p:cNvPr>
            <p:cNvCxnSpPr>
              <a:cxnSpLocks/>
            </p:cNvCxnSpPr>
            <p:nvPr/>
          </p:nvCxnSpPr>
          <p:spPr>
            <a:xfrm flipV="1">
              <a:off x="3582265" y="3035445"/>
              <a:ext cx="914400" cy="2480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8AD1825D-4C99-D9FB-7721-85AC2343D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649" y="3618830"/>
              <a:ext cx="880790" cy="977095"/>
            </a:xfrm>
            <a:prstGeom prst="rect">
              <a:avLst/>
            </a:prstGeom>
          </p:spPr>
        </p:pic>
        <p:pic>
          <p:nvPicPr>
            <p:cNvPr id="14" name="Picture 13">
              <a:extLst>
                <a:ext uri="{FF2B5EF4-FFF2-40B4-BE49-F238E27FC236}">
                  <a16:creationId xmlns:a16="http://schemas.microsoft.com/office/drawing/2014/main" id="{867DDBDF-3226-C5CB-7731-D0C9EA9FCC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6611" y="2307757"/>
              <a:ext cx="1418842" cy="944175"/>
            </a:xfrm>
            <a:prstGeom prst="rect">
              <a:avLst/>
            </a:prstGeom>
          </p:spPr>
        </p:pic>
        <p:pic>
          <p:nvPicPr>
            <p:cNvPr id="15" name="Picture 17" descr="A silhouette of a group of people&#10;&#10;Description generated with very high confidence">
              <a:extLst>
                <a:ext uri="{FF2B5EF4-FFF2-40B4-BE49-F238E27FC236}">
                  <a16:creationId xmlns:a16="http://schemas.microsoft.com/office/drawing/2014/main" id="{B8CF43E8-FC98-CC62-F1F8-E04D0C44796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397649" y="2937682"/>
              <a:ext cx="996228" cy="628499"/>
            </a:xfrm>
            <a:prstGeom prst="rect">
              <a:avLst/>
            </a:prstGeom>
          </p:spPr>
        </p:pic>
        <p:pic>
          <p:nvPicPr>
            <p:cNvPr id="16" name="Picture 15">
              <a:extLst>
                <a:ext uri="{FF2B5EF4-FFF2-40B4-BE49-F238E27FC236}">
                  <a16:creationId xmlns:a16="http://schemas.microsoft.com/office/drawing/2014/main" id="{C83F5D40-B308-6E8F-FFC9-C3193A14FC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3600" y="1968528"/>
              <a:ext cx="1056702" cy="813165"/>
            </a:xfrm>
            <a:prstGeom prst="rect">
              <a:avLst/>
            </a:prstGeom>
          </p:spPr>
        </p:pic>
        <p:pic>
          <p:nvPicPr>
            <p:cNvPr id="17" name="Picture 16">
              <a:extLst>
                <a:ext uri="{FF2B5EF4-FFF2-40B4-BE49-F238E27FC236}">
                  <a16:creationId xmlns:a16="http://schemas.microsoft.com/office/drawing/2014/main" id="{0946F3D2-CF7E-D381-2746-53D16CC92D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5256" y="1299753"/>
              <a:ext cx="1144042" cy="572021"/>
            </a:xfrm>
            <a:prstGeom prst="rect">
              <a:avLst/>
            </a:prstGeom>
          </p:spPr>
        </p:pic>
      </p:grpSp>
      <p:pic>
        <p:nvPicPr>
          <p:cNvPr id="19" name="Picture 18">
            <a:extLst>
              <a:ext uri="{FF2B5EF4-FFF2-40B4-BE49-F238E27FC236}">
                <a16:creationId xmlns:a16="http://schemas.microsoft.com/office/drawing/2014/main" id="{B0C8DB43-96FD-772D-147B-C422BFB2327F}"/>
              </a:ext>
            </a:extLst>
          </p:cNvPr>
          <p:cNvPicPr>
            <a:picLocks noChangeAspect="1"/>
          </p:cNvPicPr>
          <p:nvPr/>
        </p:nvPicPr>
        <p:blipFill>
          <a:blip r:embed="rId9"/>
          <a:stretch>
            <a:fillRect/>
          </a:stretch>
        </p:blipFill>
        <p:spPr>
          <a:xfrm>
            <a:off x="7508117" y="4481221"/>
            <a:ext cx="3657917" cy="1365622"/>
          </a:xfrm>
          <a:prstGeom prst="rect">
            <a:avLst/>
          </a:prstGeom>
        </p:spPr>
      </p:pic>
      <p:pic>
        <p:nvPicPr>
          <p:cNvPr id="22" name="Picture 21" descr="A picture containing cup, blue, close, spectacles&#10;&#10;Description automatically generated">
            <a:extLst>
              <a:ext uri="{FF2B5EF4-FFF2-40B4-BE49-F238E27FC236}">
                <a16:creationId xmlns:a16="http://schemas.microsoft.com/office/drawing/2014/main" id="{EACDE41E-17ED-8913-8AEA-C494C2C71DC8}"/>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372083" y="1495369"/>
            <a:ext cx="1294048" cy="727902"/>
          </a:xfrm>
          <a:prstGeom prst="rect">
            <a:avLst/>
          </a:prstGeom>
        </p:spPr>
      </p:pic>
      <p:cxnSp>
        <p:nvCxnSpPr>
          <p:cNvPr id="24" name="Straight Arrow Connector 23">
            <a:extLst>
              <a:ext uri="{FF2B5EF4-FFF2-40B4-BE49-F238E27FC236}">
                <a16:creationId xmlns:a16="http://schemas.microsoft.com/office/drawing/2014/main" id="{833EBB59-FF05-BEF6-5D16-AFA04111BDE7}"/>
              </a:ext>
            </a:extLst>
          </p:cNvPr>
          <p:cNvCxnSpPr/>
          <p:nvPr/>
        </p:nvCxnSpPr>
        <p:spPr>
          <a:xfrm>
            <a:off x="4663786" y="2118014"/>
            <a:ext cx="1556905" cy="8555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Multiplication Sign 24">
            <a:extLst>
              <a:ext uri="{FF2B5EF4-FFF2-40B4-BE49-F238E27FC236}">
                <a16:creationId xmlns:a16="http://schemas.microsoft.com/office/drawing/2014/main" id="{C7CBB851-99EE-ACBA-3B07-7515E2EEB468}"/>
              </a:ext>
            </a:extLst>
          </p:cNvPr>
          <p:cNvSpPr/>
          <p:nvPr/>
        </p:nvSpPr>
        <p:spPr>
          <a:xfrm>
            <a:off x="482283" y="4571987"/>
            <a:ext cx="914400" cy="914400"/>
          </a:xfrm>
          <a:prstGeom prst="mathMultiply">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1C7D0B9-E530-A978-AA0F-120257D21218}"/>
              </a:ext>
            </a:extLst>
          </p:cNvPr>
          <p:cNvSpPr txBox="1"/>
          <p:nvPr/>
        </p:nvSpPr>
        <p:spPr>
          <a:xfrm>
            <a:off x="442756" y="5284924"/>
            <a:ext cx="2493678" cy="1200329"/>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Marriage, Transportation, House loan, Tax, several genes</a:t>
            </a:r>
          </a:p>
        </p:txBody>
      </p:sp>
      <p:sp>
        <p:nvSpPr>
          <p:cNvPr id="28" name="TextBox 27">
            <a:extLst>
              <a:ext uri="{FF2B5EF4-FFF2-40B4-BE49-F238E27FC236}">
                <a16:creationId xmlns:a16="http://schemas.microsoft.com/office/drawing/2014/main" id="{E030CF15-6D85-1525-CA4C-2BF32D19BD1F}"/>
              </a:ext>
            </a:extLst>
          </p:cNvPr>
          <p:cNvSpPr txBox="1"/>
          <p:nvPr/>
        </p:nvSpPr>
        <p:spPr>
          <a:xfrm>
            <a:off x="558800" y="1727200"/>
            <a:ext cx="2274361" cy="1569660"/>
          </a:xfrm>
          <a:prstGeom prst="rect">
            <a:avLst/>
          </a:prstGeom>
          <a:noFill/>
        </p:spPr>
        <p:txBody>
          <a:bodyPr wrap="square" rtlCol="0">
            <a:spAutoFit/>
          </a:bodyPr>
          <a:lstStyle/>
          <a:p>
            <a:pPr algn="ctr"/>
            <a:r>
              <a:rPr lang="en-US" sz="2400" b="1" dirty="0">
                <a:latin typeface="Cambria" panose="02040503050406030204" pitchFamily="18" charset="0"/>
                <a:ea typeface="Cambria" panose="02040503050406030204" pitchFamily="18" charset="0"/>
              </a:rPr>
              <a:t>What factors determine if a person has diabetes?</a:t>
            </a:r>
          </a:p>
        </p:txBody>
      </p:sp>
      <p:sp>
        <p:nvSpPr>
          <p:cNvPr id="29" name="Explosion: 14 Points 28">
            <a:extLst>
              <a:ext uri="{FF2B5EF4-FFF2-40B4-BE49-F238E27FC236}">
                <a16:creationId xmlns:a16="http://schemas.microsoft.com/office/drawing/2014/main" id="{CCEF12B7-7A91-9FB0-3355-5CF60E1A03F6}"/>
              </a:ext>
            </a:extLst>
          </p:cNvPr>
          <p:cNvSpPr/>
          <p:nvPr/>
        </p:nvSpPr>
        <p:spPr>
          <a:xfrm>
            <a:off x="458584" y="3265863"/>
            <a:ext cx="2715733" cy="156966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mbria" panose="02040503050406030204" pitchFamily="18" charset="0"/>
                <a:ea typeface="Cambria" panose="02040503050406030204" pitchFamily="18" charset="0"/>
              </a:rPr>
              <a:t>Smoking. Genes,</a:t>
            </a:r>
          </a:p>
          <a:p>
            <a:pPr algn="ctr"/>
            <a:r>
              <a:rPr lang="en-US" sz="1600" b="1" dirty="0">
                <a:latin typeface="Cambria" panose="02040503050406030204" pitchFamily="18" charset="0"/>
                <a:ea typeface="Cambria" panose="02040503050406030204" pitchFamily="18" charset="0"/>
              </a:rPr>
              <a:t>alcohol addiction</a:t>
            </a:r>
          </a:p>
        </p:txBody>
      </p:sp>
    </p:spTree>
    <p:extLst>
      <p:ext uri="{BB962C8B-B14F-4D97-AF65-F5344CB8AC3E}">
        <p14:creationId xmlns:p14="http://schemas.microsoft.com/office/powerpoint/2010/main" val="1739932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1709D8-071A-42EF-B78A-0B9D759BC28A}"/>
              </a:ext>
            </a:extLst>
          </p:cNvPr>
          <p:cNvSpPr>
            <a:spLocks noGrp="1"/>
          </p:cNvSpPr>
          <p:nvPr>
            <p:ph type="body" sz="half" idx="11"/>
          </p:nvPr>
        </p:nvSpPr>
        <p:spPr/>
        <p:txBody>
          <a:bodyPr/>
          <a:lstStyle/>
          <a:p>
            <a:pPr algn="ctr"/>
            <a:r>
              <a:rPr lang="en-US" b="1" dirty="0">
                <a:solidFill>
                  <a:schemeClr val="tx1"/>
                </a:solidFill>
                <a:latin typeface="Cambria" panose="02040503050406030204" pitchFamily="18" charset="0"/>
                <a:ea typeface="Cambria" panose="02040503050406030204" pitchFamily="18" charset="0"/>
                <a:cs typeface="Microsoft Sans Serif" panose="020B0604020202020204" pitchFamily="34" charset="0"/>
              </a:rPr>
              <a:t>Tackling High Dimensions</a:t>
            </a:r>
          </a:p>
        </p:txBody>
      </p:sp>
      <p:pic>
        <p:nvPicPr>
          <p:cNvPr id="9" name="Picture 9" descr="A close up of a person&#10;&#10;Description generated with high confidence">
            <a:extLst>
              <a:ext uri="{FF2B5EF4-FFF2-40B4-BE49-F238E27FC236}">
                <a16:creationId xmlns:a16="http://schemas.microsoft.com/office/drawing/2014/main" id="{E908626B-4935-440A-8581-09D092C4FF4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441288" y="3887410"/>
            <a:ext cx="2430483" cy="1563807"/>
          </a:xfrm>
          <a:prstGeom prst="rect">
            <a:avLst/>
          </a:prstGeom>
        </p:spPr>
      </p:pic>
      <p:pic>
        <p:nvPicPr>
          <p:cNvPr id="13" name="Picture 13" descr="A person wearing glasses and looking at the camera&#10;&#10;Description generated with very high confidence">
            <a:extLst>
              <a:ext uri="{FF2B5EF4-FFF2-40B4-BE49-F238E27FC236}">
                <a16:creationId xmlns:a16="http://schemas.microsoft.com/office/drawing/2014/main" id="{E9DA2053-7AB4-4486-AE97-07C03252C17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427943" y="1734157"/>
            <a:ext cx="1397000" cy="1943100"/>
          </a:xfrm>
          <a:prstGeom prst="rect">
            <a:avLst/>
          </a:prstGeom>
        </p:spPr>
      </p:pic>
      <p:sp>
        <p:nvSpPr>
          <p:cNvPr id="18" name="TextBox 17">
            <a:extLst>
              <a:ext uri="{FF2B5EF4-FFF2-40B4-BE49-F238E27FC236}">
                <a16:creationId xmlns:a16="http://schemas.microsoft.com/office/drawing/2014/main" id="{F7BB205E-7DD2-4B53-AF2C-C7DD6C637409}"/>
              </a:ext>
            </a:extLst>
          </p:cNvPr>
          <p:cNvSpPr txBox="1"/>
          <p:nvPr/>
        </p:nvSpPr>
        <p:spPr>
          <a:xfrm>
            <a:off x="4976284" y="1933805"/>
            <a:ext cx="1964267" cy="985078"/>
          </a:xfrm>
          <a:prstGeom prst="rect">
            <a:avLst/>
          </a:prstGeom>
          <a:noFill/>
        </p:spPr>
        <p:txBody>
          <a:bodyPr rot="0" spcFirstLastPara="0" vertOverflow="overflow" horzOverflow="overflow" vert="horz" wrap="square" lIns="121920" tIns="60960" rIns="121920" bIns="60960" numCol="1" spcCol="0" rtlCol="0" fromWordArt="0" anchor="b" anchorCtr="0" forceAA="0" compatLnSpc="1">
            <a:prstTxWarp prst="textNoShape">
              <a:avLst/>
            </a:prstTxWarp>
            <a:spAutoFit/>
          </a:bodyPr>
          <a:lstStyle/>
          <a:p>
            <a:pPr>
              <a:spcBef>
                <a:spcPct val="0"/>
              </a:spcBef>
            </a:pPr>
            <a:r>
              <a:rPr lang="en-US" sz="1867" b="1" dirty="0">
                <a:latin typeface="Cambria" panose="02040503050406030204" pitchFamily="18" charset="0"/>
                <a:ea typeface="Cambria" panose="02040503050406030204" pitchFamily="18" charset="0"/>
                <a:cs typeface="Microsoft Sans Serif" panose="020B0604020202020204" pitchFamily="34" charset="0"/>
              </a:rPr>
              <a:t>Lasso, </a:t>
            </a:r>
          </a:p>
          <a:p>
            <a:pPr>
              <a:spcBef>
                <a:spcPct val="0"/>
              </a:spcBef>
            </a:pPr>
            <a:r>
              <a:rPr lang="en-US" sz="1867" b="1" dirty="0">
                <a:latin typeface="Cambria" panose="02040503050406030204" pitchFamily="18" charset="0"/>
                <a:ea typeface="Cambria" panose="02040503050406030204" pitchFamily="18" charset="0"/>
                <a:cs typeface="Microsoft Sans Serif" panose="020B0604020202020204" pitchFamily="34" charset="0"/>
              </a:rPr>
              <a:t>Ridge Regression</a:t>
            </a:r>
          </a:p>
        </p:txBody>
      </p:sp>
      <p:sp>
        <p:nvSpPr>
          <p:cNvPr id="19" name="TextBox 18">
            <a:extLst>
              <a:ext uri="{FF2B5EF4-FFF2-40B4-BE49-F238E27FC236}">
                <a16:creationId xmlns:a16="http://schemas.microsoft.com/office/drawing/2014/main" id="{736B9A65-0904-4BF6-B2D2-9FFD40BDA67C}"/>
              </a:ext>
            </a:extLst>
          </p:cNvPr>
          <p:cNvSpPr txBox="1"/>
          <p:nvPr/>
        </p:nvSpPr>
        <p:spPr>
          <a:xfrm>
            <a:off x="5958417" y="4291763"/>
            <a:ext cx="3657600" cy="574453"/>
          </a:xfrm>
          <a:prstGeom prst="rect">
            <a:avLst/>
          </a:prstGeom>
          <a:noFill/>
        </p:spPr>
        <p:txBody>
          <a:bodyPr rot="0" spcFirstLastPara="0" vertOverflow="overflow" horzOverflow="overflow" vert="horz" wrap="square" lIns="121920" tIns="60960" rIns="121920" bIns="60960" numCol="1" spcCol="0" rtlCol="0" fromWordArt="0" anchor="b" anchorCtr="0" forceAA="0" compatLnSpc="1">
            <a:prstTxWarp prst="textNoShape">
              <a:avLst/>
            </a:prstTxWarp>
            <a:spAutoFit/>
          </a:bodyPr>
          <a:lstStyle/>
          <a:p>
            <a:pPr>
              <a:spcBef>
                <a:spcPct val="0"/>
              </a:spcBef>
            </a:pPr>
            <a:r>
              <a:rPr lang="en-US" sz="2933" b="1" dirty="0">
                <a:latin typeface="Cambria" panose="02040503050406030204" pitchFamily="18" charset="0"/>
                <a:ea typeface="Cambria" panose="02040503050406030204" pitchFamily="18" charset="0"/>
                <a:cs typeface="Microsoft Sans Serif" panose="020B0604020202020204" pitchFamily="34" charset="0"/>
              </a:rPr>
              <a:t>Shrinkage Priors</a:t>
            </a:r>
          </a:p>
        </p:txBody>
      </p:sp>
      <p:sp>
        <p:nvSpPr>
          <p:cNvPr id="24" name="Thought Bubble: Cloud 23">
            <a:extLst>
              <a:ext uri="{FF2B5EF4-FFF2-40B4-BE49-F238E27FC236}">
                <a16:creationId xmlns:a16="http://schemas.microsoft.com/office/drawing/2014/main" id="{42358E6B-7137-428B-A77F-A87FB6840E77}"/>
              </a:ext>
            </a:extLst>
          </p:cNvPr>
          <p:cNvSpPr/>
          <p:nvPr/>
        </p:nvSpPr>
        <p:spPr>
          <a:xfrm>
            <a:off x="7158567" y="1570651"/>
            <a:ext cx="3917949" cy="2404364"/>
          </a:xfrm>
          <a:prstGeom prst="cloud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67" b="1" u="sng" dirty="0">
                <a:solidFill>
                  <a:schemeClr val="bg1"/>
                </a:solidFill>
                <a:latin typeface="Cambria" panose="02040503050406030204" pitchFamily="18" charset="0"/>
                <a:ea typeface="Cambria" panose="02040503050406030204" pitchFamily="18" charset="0"/>
                <a:cs typeface="Microsoft Sans Serif" panose="020B0604020202020204" pitchFamily="34" charset="0"/>
              </a:rPr>
              <a:t>Research Goal</a:t>
            </a:r>
            <a:r>
              <a:rPr lang="en-US" sz="1867" b="1" dirty="0">
                <a:solidFill>
                  <a:schemeClr val="bg1"/>
                </a:solidFill>
                <a:latin typeface="Cambria" panose="02040503050406030204" pitchFamily="18" charset="0"/>
                <a:ea typeface="Cambria" panose="02040503050406030204" pitchFamily="18" charset="0"/>
                <a:cs typeface="Microsoft Sans Serif" panose="020B0604020202020204" pitchFamily="34" charset="0"/>
              </a:rPr>
              <a:t> Simultaneously select important variables and achieve good predictions </a:t>
            </a:r>
            <a:endParaRPr lang="en-US" sz="2400" b="1" dirty="0">
              <a:solidFill>
                <a:schemeClr val="bg1"/>
              </a:solidFill>
              <a:latin typeface="Cambria" panose="02040503050406030204" pitchFamily="18" charset="0"/>
              <a:ea typeface="Cambria" panose="02040503050406030204" pitchFamily="18" charset="0"/>
              <a:cs typeface="Microsoft Sans Serif" panose="020B0604020202020204" pitchFamily="34" charset="0"/>
            </a:endParaRPr>
          </a:p>
        </p:txBody>
      </p:sp>
      <p:sp>
        <p:nvSpPr>
          <p:cNvPr id="5" name="TextBox 4">
            <a:extLst>
              <a:ext uri="{FF2B5EF4-FFF2-40B4-BE49-F238E27FC236}">
                <a16:creationId xmlns:a16="http://schemas.microsoft.com/office/drawing/2014/main" id="{64D9ACB0-5C9D-43A0-94A8-B47C039F83B7}"/>
              </a:ext>
            </a:extLst>
          </p:cNvPr>
          <p:cNvSpPr txBox="1"/>
          <p:nvPr/>
        </p:nvSpPr>
        <p:spPr>
          <a:xfrm>
            <a:off x="665950" y="2499202"/>
            <a:ext cx="2180967" cy="543675"/>
          </a:xfrm>
          <a:prstGeom prst="rect">
            <a:avLst/>
          </a:prstGeom>
        </p:spPr>
        <p:txBody>
          <a:bodyPr vert="horz" wrap="square" rtlCol="0" anchor="b">
            <a:spAutoFit/>
          </a:bodyPr>
          <a:lstStyle/>
          <a:p>
            <a:pPr defTabSz="609585">
              <a:spcBef>
                <a:spcPct val="0"/>
              </a:spcBef>
            </a:pPr>
            <a:r>
              <a:rPr lang="en-US" sz="2933" dirty="0">
                <a:latin typeface="Cambria" panose="02040503050406030204" pitchFamily="18" charset="0"/>
                <a:ea typeface="Cambria" panose="02040503050406030204" pitchFamily="18" charset="0"/>
                <a:cs typeface="Microsoft Sans Serif" panose="020B0604020202020204" pitchFamily="34" charset="0"/>
              </a:rPr>
              <a:t>Frequentist</a:t>
            </a:r>
          </a:p>
        </p:txBody>
      </p:sp>
      <p:sp>
        <p:nvSpPr>
          <p:cNvPr id="6" name="TextBox 5">
            <a:extLst>
              <a:ext uri="{FF2B5EF4-FFF2-40B4-BE49-F238E27FC236}">
                <a16:creationId xmlns:a16="http://schemas.microsoft.com/office/drawing/2014/main" id="{BA5C1256-7080-496D-BAA1-865A027F2475}"/>
              </a:ext>
            </a:extLst>
          </p:cNvPr>
          <p:cNvSpPr txBox="1"/>
          <p:nvPr/>
        </p:nvSpPr>
        <p:spPr>
          <a:xfrm>
            <a:off x="739268" y="4897057"/>
            <a:ext cx="1813432" cy="543675"/>
          </a:xfrm>
          <a:prstGeom prst="rect">
            <a:avLst/>
          </a:prstGeom>
        </p:spPr>
        <p:txBody>
          <a:bodyPr vert="horz" wrap="square" rtlCol="0" anchor="b">
            <a:spAutoFit/>
          </a:bodyPr>
          <a:lstStyle/>
          <a:p>
            <a:pPr defTabSz="609585">
              <a:spcBef>
                <a:spcPct val="0"/>
              </a:spcBef>
            </a:pPr>
            <a:r>
              <a:rPr lang="en-US" sz="2933" dirty="0">
                <a:latin typeface="Cambria" panose="02040503050406030204" pitchFamily="18" charset="0"/>
                <a:ea typeface="Cambria" panose="02040503050406030204" pitchFamily="18" charset="0"/>
                <a:cs typeface="Microsoft Sans Serif" panose="020B0604020202020204" pitchFamily="34" charset="0"/>
              </a:rPr>
              <a:t>Bayesian</a:t>
            </a:r>
          </a:p>
        </p:txBody>
      </p:sp>
    </p:spTree>
    <p:extLst>
      <p:ext uri="{BB962C8B-B14F-4D97-AF65-F5344CB8AC3E}">
        <p14:creationId xmlns:p14="http://schemas.microsoft.com/office/powerpoint/2010/main" val="476298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85E70-3BD6-426B-AB79-D380149F5779}"/>
              </a:ext>
            </a:extLst>
          </p:cNvPr>
          <p:cNvSpPr>
            <a:spLocks noGrp="1"/>
          </p:cNvSpPr>
          <p:nvPr>
            <p:ph type="title"/>
          </p:nvPr>
        </p:nvSpPr>
        <p:spPr>
          <a:xfrm>
            <a:off x="648929" y="629266"/>
            <a:ext cx="3505495" cy="1622321"/>
          </a:xfrm>
        </p:spPr>
        <p:txBody>
          <a:bodyPr>
            <a:normAutofit/>
          </a:bodyPr>
          <a:lstStyle/>
          <a:p>
            <a:pPr algn="ctr"/>
            <a:r>
              <a:rPr lang="en-US" b="1" dirty="0">
                <a:latin typeface="Cambria" panose="02040503050406030204" pitchFamily="18" charset="0"/>
                <a:ea typeface="Cambria" panose="02040503050406030204" pitchFamily="18" charset="0"/>
              </a:rPr>
              <a:t>Penalized</a:t>
            </a:r>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Regression</a:t>
            </a:r>
          </a:p>
        </p:txBody>
      </p:sp>
      <mc:AlternateContent xmlns:mc="http://schemas.openxmlformats.org/markup-compatibility/2006" xmlns:a14="http://schemas.microsoft.com/office/drawing/2010/main">
        <mc:Choice Requires="a14">
          <p:sp>
            <p:nvSpPr>
              <p:cNvPr id="20" name="Content Placeholder 19">
                <a:extLst>
                  <a:ext uri="{FF2B5EF4-FFF2-40B4-BE49-F238E27FC236}">
                    <a16:creationId xmlns:a16="http://schemas.microsoft.com/office/drawing/2014/main" id="{2FC515D4-894F-41B6-97A3-365F47345F89}"/>
                  </a:ext>
                </a:extLst>
              </p:cNvPr>
              <p:cNvSpPr>
                <a:spLocks noGrp="1"/>
              </p:cNvSpPr>
              <p:nvPr>
                <p:ph idx="1"/>
              </p:nvPr>
            </p:nvSpPr>
            <p:spPr>
              <a:xfrm>
                <a:off x="648931" y="2438400"/>
                <a:ext cx="3505494" cy="3785419"/>
              </a:xfrm>
            </p:spPr>
            <p:txBody>
              <a:bodyPr>
                <a:normAutofit/>
              </a:bodyPr>
              <a:lstStyle/>
              <a:p>
                <a:r>
                  <a:rPr lang="en-US" dirty="0">
                    <a:latin typeface="Cambria" panose="02040503050406030204" pitchFamily="18" charset="0"/>
                    <a:ea typeface="Cambria" panose="02040503050406030204" pitchFamily="18" charset="0"/>
                  </a:rPr>
                  <a:t>Penalty term that shrinks the coefficient estimates to zero</a:t>
                </a:r>
              </a:p>
              <a:p>
                <a:r>
                  <a:rPr kumimoji="0" lang="en-US" b="0" i="0" u="none" strike="noStrike" kern="1200" cap="none" spc="0" normalizeH="0" baseline="0" noProof="0" dirty="0">
                    <a:ln>
                      <a:noFill/>
                    </a:ln>
                    <a:effectLst/>
                    <a:uLnTx/>
                    <a:uFillTx/>
                    <a:latin typeface="Cambria" panose="02040503050406030204" pitchFamily="18" charset="0"/>
                    <a:ea typeface="Cambria" panose="02040503050406030204" pitchFamily="18" charset="0"/>
                    <a:cs typeface="Microsoft Sans Serif" panose="020B0604020202020204" pitchFamily="34" charset="0"/>
                  </a:rPr>
                  <a:t>Ridge - </a:t>
                </a:r>
                <a14:m>
                  <m:oMath xmlns:m="http://schemas.openxmlformats.org/officeDocument/2006/math">
                    <m:r>
                      <a:rPr kumimoji="0" lang="en-US" b="0"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𝐿𝑖𝑘𝑒𝑙𝑖h𝑜𝑜𝑑</m:t>
                    </m:r>
                    <m:r>
                      <a:rPr kumimoji="0" lang="en-US" b="0"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t>+</m:t>
                    </m:r>
                    <m:r>
                      <a:rPr kumimoji="0" lang="en-US" b="1"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𝝀</m:t>
                    </m:r>
                    <m:nary>
                      <m:naryPr>
                        <m:chr m:val="∑"/>
                        <m:ctrlPr>
                          <a:rPr kumimoji="0" lang="en-US" b="1"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ctrlPr>
                      </m:naryPr>
                      <m:sub>
                        <m:r>
                          <m:rPr>
                            <m:brk m:alnAt="23"/>
                          </m:rPr>
                          <a:rPr kumimoji="0" lang="en-US" b="1"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𝒋</m:t>
                        </m:r>
                        <m:r>
                          <a:rPr kumimoji="0" lang="en-US" b="1"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t>=</m:t>
                        </m:r>
                        <m:r>
                          <a:rPr kumimoji="0" lang="en-US" b="1"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𝟏</m:t>
                        </m:r>
                      </m:sub>
                      <m:sup>
                        <m:r>
                          <a:rPr kumimoji="0" lang="en-US" b="1"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𝒑</m:t>
                        </m:r>
                      </m:sup>
                      <m:e>
                        <m:sSubSup>
                          <m:sSubSupPr>
                            <m:ctrlPr>
                              <a:rPr kumimoji="0" lang="en-US" b="1"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ctrlPr>
                          </m:sSubSupPr>
                          <m:e>
                            <m:r>
                              <a:rPr kumimoji="0" lang="en-US" b="1"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𝜷</m:t>
                            </m:r>
                          </m:e>
                          <m:sub>
                            <m:r>
                              <a:rPr kumimoji="0" lang="en-US" b="1"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𝒋</m:t>
                            </m:r>
                          </m:sub>
                          <m:sup>
                            <m:r>
                              <a:rPr kumimoji="0" lang="en-US" b="1"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𝟐</m:t>
                            </m:r>
                          </m:sup>
                        </m:sSubSup>
                      </m:e>
                    </m:nary>
                  </m:oMath>
                </a14:m>
                <a:endParaRPr kumimoji="0" lang="en-US" b="1" i="0" u="none" strike="noStrike" kern="1200" cap="none" spc="0" normalizeH="0" baseline="0" noProof="0" dirty="0">
                  <a:ln>
                    <a:noFill/>
                  </a:ln>
                  <a:effectLst/>
                  <a:uLnTx/>
                  <a:uFillTx/>
                  <a:latin typeface="Cambria" panose="02040503050406030204" pitchFamily="18" charset="0"/>
                  <a:ea typeface="Cambria" panose="02040503050406030204" pitchFamily="18" charset="0"/>
                  <a:cs typeface="Microsoft Sans Serif" panose="020B0604020202020204" pitchFamily="34" charset="0"/>
                </a:endParaRPr>
              </a:p>
              <a:p>
                <a:r>
                  <a:rPr kumimoji="0" lang="en-US" b="0" i="0" u="none" strike="noStrike" kern="1200" cap="none" spc="0" normalizeH="0" baseline="0" noProof="0" dirty="0">
                    <a:ln>
                      <a:noFill/>
                    </a:ln>
                    <a:effectLst/>
                    <a:uLnTx/>
                    <a:uFillTx/>
                    <a:latin typeface="Cambria" panose="02040503050406030204" pitchFamily="18" charset="0"/>
                    <a:ea typeface="Cambria" panose="02040503050406030204" pitchFamily="18" charset="0"/>
                    <a:cs typeface="Microsoft Sans Serif" panose="020B0604020202020204" pitchFamily="34" charset="0"/>
                  </a:rPr>
                  <a:t>Lasso - </a:t>
                </a:r>
                <a14:m>
                  <m:oMath xmlns:m="http://schemas.openxmlformats.org/officeDocument/2006/math">
                    <m:r>
                      <a:rPr kumimoji="0" lang="en-US" b="0"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𝐿𝑖𝑘𝑒𝑙𝑖h𝑜𝑜𝑑</m:t>
                    </m:r>
                    <m:r>
                      <a:rPr kumimoji="0" lang="en-US" b="0"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t>+</m:t>
                    </m:r>
                    <m:r>
                      <a:rPr kumimoji="0" lang="en-US" b="1"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𝝀</m:t>
                    </m:r>
                    <m:nary>
                      <m:naryPr>
                        <m:chr m:val="∑"/>
                        <m:ctrlPr>
                          <a:rPr kumimoji="0" lang="en-US" b="1"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ctrlPr>
                      </m:naryPr>
                      <m:sub>
                        <m:r>
                          <m:rPr>
                            <m:brk m:alnAt="23"/>
                          </m:rPr>
                          <a:rPr kumimoji="0" lang="en-US" b="1"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𝒋</m:t>
                        </m:r>
                        <m:r>
                          <a:rPr kumimoji="0" lang="en-US" b="1"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t>=</m:t>
                        </m:r>
                        <m:r>
                          <a:rPr kumimoji="0" lang="en-US" b="1"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𝟏</m:t>
                        </m:r>
                      </m:sub>
                      <m:sup>
                        <m:r>
                          <a:rPr kumimoji="0" lang="en-US" b="1"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𝒑</m:t>
                        </m:r>
                      </m:sup>
                      <m:e>
                        <m:r>
                          <a:rPr kumimoji="0" lang="en-US" b="1"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t>|</m:t>
                        </m:r>
                        <m:sSub>
                          <m:sSubPr>
                            <m:ctrlPr>
                              <a:rPr kumimoji="0" lang="en-US" b="1"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ctrlPr>
                          </m:sSubPr>
                          <m:e>
                            <m:r>
                              <a:rPr kumimoji="0" lang="en-US" b="1"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𝜷</m:t>
                            </m:r>
                          </m:e>
                          <m:sub>
                            <m:r>
                              <a:rPr kumimoji="0" lang="en-US" b="1"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t>𝒋</m:t>
                            </m:r>
                          </m:sub>
                        </m:sSub>
                        <m:r>
                          <a:rPr kumimoji="0" lang="en-US" b="1" i="1" u="none" strike="noStrike" kern="1200" cap="none" spc="0" normalizeH="0" baseline="0" noProof="0">
                            <a:ln>
                              <a:noFill/>
                            </a:ln>
                            <a:effectLst/>
                            <a:uLnTx/>
                            <a:uFillTx/>
                            <a:latin typeface="Cambria Math" panose="02040503050406030204" pitchFamily="18" charset="0"/>
                            <a:ea typeface="Microsoft Sans Serif" panose="020B0604020202020204" pitchFamily="34" charset="0"/>
                            <a:cs typeface="Microsoft Sans Serif" panose="020B0604020202020204" pitchFamily="34" charset="0"/>
                          </a:rPr>
                          <m:t>|</m:t>
                        </m:r>
                      </m:e>
                    </m:nary>
                  </m:oMath>
                </a14:m>
                <a:endParaRPr kumimoji="0" lang="en-US" b="1" i="0" u="none" strike="noStrike" kern="1200" cap="none" spc="0" normalizeH="0" baseline="0" noProof="0" dirty="0">
                  <a:ln>
                    <a:noFill/>
                  </a:ln>
                  <a:effectLst/>
                  <a:uLnTx/>
                  <a:uFillTx/>
                  <a:latin typeface="Cambria" panose="02040503050406030204" pitchFamily="18" charset="0"/>
                  <a:ea typeface="Cambria" panose="02040503050406030204" pitchFamily="18" charset="0"/>
                  <a:cs typeface="Microsoft Sans Serif" panose="020B0604020202020204" pitchFamily="34" charset="0"/>
                </a:endParaRPr>
              </a:p>
              <a:p>
                <a:r>
                  <a:rPr lang="en-US" dirty="0">
                    <a:latin typeface="Cambria" panose="02040503050406030204" pitchFamily="18" charset="0"/>
                    <a:ea typeface="Cambria" panose="02040503050406030204" pitchFamily="18" charset="0"/>
                  </a:rPr>
                  <a:t>Elastic-net</a:t>
                </a:r>
              </a:p>
            </p:txBody>
          </p:sp>
        </mc:Choice>
        <mc:Fallback xmlns="">
          <p:sp>
            <p:nvSpPr>
              <p:cNvPr id="20" name="Content Placeholder 19">
                <a:extLst>
                  <a:ext uri="{FF2B5EF4-FFF2-40B4-BE49-F238E27FC236}">
                    <a16:creationId xmlns:a16="http://schemas.microsoft.com/office/drawing/2014/main" id="{2FC515D4-894F-41B6-97A3-365F47345F89}"/>
                  </a:ext>
                </a:extLst>
              </p:cNvPr>
              <p:cNvSpPr>
                <a:spLocks noGrp="1" noRot="1" noChangeAspect="1" noMove="1" noResize="1" noEditPoints="1" noAdjustHandles="1" noChangeArrowheads="1" noChangeShapeType="1" noTextEdit="1"/>
              </p:cNvSpPr>
              <p:nvPr>
                <p:ph idx="1"/>
              </p:nvPr>
            </p:nvSpPr>
            <p:spPr>
              <a:xfrm>
                <a:off x="648931" y="2438400"/>
                <a:ext cx="3505494" cy="3785419"/>
              </a:xfrm>
              <a:blipFill>
                <a:blip r:embed="rId4"/>
                <a:stretch>
                  <a:fillRect l="-694" t="-805" r="-1042"/>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E76BDDC1-3B8A-4ED1-9384-28046DA7DF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9">
            <a:extLst>
              <a:ext uri="{FF2B5EF4-FFF2-40B4-BE49-F238E27FC236}">
                <a16:creationId xmlns:a16="http://schemas.microsoft.com/office/drawing/2014/main" id="{A4C54E1D-046B-434B-8B3E-C179D9913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a:extLst>
              <a:ext uri="{FF2B5EF4-FFF2-40B4-BE49-F238E27FC236}">
                <a16:creationId xmlns:a16="http://schemas.microsoft.com/office/drawing/2014/main" id="{6757D585-846A-4916-8922-56196A1E9DC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608319" y="1485458"/>
            <a:ext cx="5614835" cy="3733865"/>
          </a:xfrm>
          <a:prstGeom prst="rect">
            <a:avLst/>
          </a:prstGeom>
          <a:effectLst/>
        </p:spPr>
      </p:pic>
      <p:sp>
        <p:nvSpPr>
          <p:cNvPr id="36" name="Rectangle 35">
            <a:extLst>
              <a:ext uri="{FF2B5EF4-FFF2-40B4-BE49-F238E27FC236}">
                <a16:creationId xmlns:a16="http://schemas.microsoft.com/office/drawing/2014/main" id="{CD62FCDA-81D0-4D28-B17F-CC6E32068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D301074D-C2B9-4C2F-B3DF-DED77DCADEDF}"/>
              </a:ext>
            </a:extLst>
          </p:cNvPr>
          <p:cNvSpPr/>
          <p:nvPr/>
        </p:nvSpPr>
        <p:spPr>
          <a:xfrm>
            <a:off x="1080119" y="3823963"/>
            <a:ext cx="1075831" cy="50714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8" name="Rectangle 17">
            <a:extLst>
              <a:ext uri="{FF2B5EF4-FFF2-40B4-BE49-F238E27FC236}">
                <a16:creationId xmlns:a16="http://schemas.microsoft.com/office/drawing/2014/main" id="{2DDF5542-E8D9-4318-A372-61F98CCDB60F}"/>
              </a:ext>
            </a:extLst>
          </p:cNvPr>
          <p:cNvSpPr/>
          <p:nvPr/>
        </p:nvSpPr>
        <p:spPr>
          <a:xfrm>
            <a:off x="1080119" y="4627062"/>
            <a:ext cx="1252115" cy="55301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137125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p:cNvSpPr>
                <a:spLocks noGrp="1"/>
              </p:cNvSpPr>
              <p:nvPr>
                <p:ph type="body" sz="half" idx="2"/>
              </p:nvPr>
            </p:nvSpPr>
            <p:spPr/>
            <p:txBody>
              <a:bodyPr>
                <a:normAutofit/>
              </a:bodyPr>
              <a:lstStyle/>
              <a:p>
                <a:pPr algn="ctr"/>
                <a14:m>
                  <m:oMathPara xmlns:m="http://schemas.openxmlformats.org/officeDocument/2006/math">
                    <m:oMathParaPr>
                      <m:jc m:val="centerGroup"/>
                    </m:oMathParaPr>
                    <m:oMath xmlns:m="http://schemas.openxmlformats.org/officeDocument/2006/math">
                      <m:r>
                        <a:rPr lang="en-US" sz="3733" b="1" i="1">
                          <a:latin typeface="Cambria Math" panose="02040503050406030204" pitchFamily="18" charset="0"/>
                        </a:rPr>
                        <m:t>𝑷𝒐𝒔𝒕𝒆𝒓𝒊𝒐</m:t>
                      </m:r>
                      <m:sSub>
                        <m:sSubPr>
                          <m:ctrlPr>
                            <a:rPr lang="en-US" sz="3733" b="1" i="1">
                              <a:latin typeface="Cambria Math" panose="02040503050406030204" pitchFamily="18" charset="0"/>
                            </a:rPr>
                          </m:ctrlPr>
                        </m:sSubPr>
                        <m:e>
                          <m:r>
                            <a:rPr lang="en-US" sz="3733" b="1" i="1">
                              <a:latin typeface="Cambria Math" panose="02040503050406030204" pitchFamily="18" charset="0"/>
                            </a:rPr>
                            <m:t>𝒓</m:t>
                          </m:r>
                        </m:e>
                        <m:sub>
                          <m:r>
                            <a:rPr lang="en-US" sz="3733" b="1" i="1">
                              <a:latin typeface="Cambria Math" panose="02040503050406030204" pitchFamily="18" charset="0"/>
                            </a:rPr>
                            <m:t>𝜷</m:t>
                          </m:r>
                        </m:sub>
                      </m:sSub>
                      <m:r>
                        <a:rPr lang="en-US" sz="3733" b="1" i="1">
                          <a:latin typeface="Cambria Math" panose="02040503050406030204" pitchFamily="18" charset="0"/>
                        </a:rPr>
                        <m:t> </m:t>
                      </m:r>
                      <m:r>
                        <a:rPr lang="en-US" sz="3733" b="1" i="1">
                          <a:latin typeface="Cambria Math" panose="02040503050406030204" pitchFamily="18" charset="0"/>
                          <a:ea typeface="Microsoft Sans Serif" panose="020B0604020202020204" pitchFamily="34" charset="0"/>
                          <a:cs typeface="Microsoft Sans Serif" panose="020B0604020202020204" pitchFamily="34" charset="0"/>
                        </a:rPr>
                        <m:t>𝞪</m:t>
                      </m:r>
                      <m:r>
                        <a:rPr lang="en-US" sz="3733" b="1" i="1">
                          <a:latin typeface="Cambria Math" panose="02040503050406030204" pitchFamily="18" charset="0"/>
                          <a:ea typeface="Microsoft Sans Serif" panose="020B0604020202020204" pitchFamily="34" charset="0"/>
                          <a:cs typeface="Microsoft Sans Serif" panose="020B0604020202020204" pitchFamily="34" charset="0"/>
                        </a:rPr>
                        <m:t> </m:t>
                      </m:r>
                      <m:r>
                        <a:rPr lang="en-US" sz="3733" b="1" i="1">
                          <a:latin typeface="Cambria Math" panose="02040503050406030204" pitchFamily="18" charset="0"/>
                          <a:ea typeface="Microsoft Sans Serif" panose="020B0604020202020204" pitchFamily="34" charset="0"/>
                          <a:cs typeface="Microsoft Sans Serif" panose="020B0604020202020204" pitchFamily="34" charset="0"/>
                        </a:rPr>
                        <m:t>𝑷𝒓𝒊𝒐𝒓</m:t>
                      </m:r>
                      <m:r>
                        <a:rPr lang="en-US" sz="3733" b="1" i="1">
                          <a:latin typeface="Cambria Math" panose="02040503050406030204" pitchFamily="18" charset="0"/>
                          <a:ea typeface="Microsoft Sans Serif" panose="020B0604020202020204" pitchFamily="34" charset="0"/>
                          <a:cs typeface="Microsoft Sans Serif" panose="020B0604020202020204" pitchFamily="34" charset="0"/>
                        </a:rPr>
                        <m:t>∗</m:t>
                      </m:r>
                      <m:r>
                        <a:rPr lang="en-US" sz="3733" b="1" i="1">
                          <a:latin typeface="Cambria Math" panose="02040503050406030204" pitchFamily="18" charset="0"/>
                          <a:ea typeface="Microsoft Sans Serif" panose="020B0604020202020204" pitchFamily="34" charset="0"/>
                          <a:cs typeface="Microsoft Sans Serif" panose="020B0604020202020204" pitchFamily="34" charset="0"/>
                        </a:rPr>
                        <m:t>𝑳𝒊𝒌𝒆𝒍𝒊𝒉𝒐𝒐𝒅</m:t>
                      </m:r>
                    </m:oMath>
                  </m:oMathPara>
                </a14:m>
                <a:endParaRPr lang="en-US" sz="3733" b="1"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algn="ctr"/>
                <a:r>
                  <a:rPr lang="en-US" sz="3733" b="1" dirty="0">
                    <a:latin typeface="Microsoft Sans Serif" panose="020B0604020202020204" pitchFamily="34" charset="0"/>
                    <a:ea typeface="Microsoft Sans Serif" panose="020B0604020202020204" pitchFamily="34" charset="0"/>
                    <a:cs typeface="Microsoft Sans Serif" panose="020B0604020202020204" pitchFamily="34" charset="0"/>
                  </a:rPr>
                  <a:t> </a:t>
                </a:r>
              </a:p>
              <a:p>
                <a:pPr algn="ctr"/>
                <a:endParaRPr lang="en-US" sz="3733"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mc:Choice>
        <mc:Fallback xmlns="">
          <p:sp>
            <p:nvSpPr>
              <p:cNvPr id="3" name="Text Placeholder 2"/>
              <p:cNvSpPr>
                <a:spLocks noGrp="1" noRot="1" noChangeAspect="1" noMove="1" noResize="1" noEditPoints="1" noAdjustHandles="1" noChangeArrowheads="1" noChangeShapeType="1" noTextEdit="1"/>
              </p:cNvSpPr>
              <p:nvPr>
                <p:ph type="body" sz="half" idx="2"/>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Diagram 1">
                <a:extLst>
                  <a:ext uri="{FF2B5EF4-FFF2-40B4-BE49-F238E27FC236}">
                    <a16:creationId xmlns:a16="http://schemas.microsoft.com/office/drawing/2014/main" id="{51BE4E96-303F-4BAB-8041-0CAAB73B1329}"/>
                  </a:ext>
                </a:extLst>
              </p:cNvPr>
              <p:cNvGraphicFramePr/>
              <p:nvPr>
                <p:extLst>
                  <p:ext uri="{D42A27DB-BD31-4B8C-83A1-F6EECF244321}">
                    <p14:modId xmlns:p14="http://schemas.microsoft.com/office/powerpoint/2010/main" val="1971917255"/>
                  </p:ext>
                </p:extLst>
              </p:nvPr>
            </p:nvGraphicFramePr>
            <p:xfrm>
              <a:off x="3650771" y="2286000"/>
              <a:ext cx="6820008" cy="38907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2" name="Diagram 1">
                <a:extLst>
                  <a:ext uri="{FF2B5EF4-FFF2-40B4-BE49-F238E27FC236}">
                    <a16:creationId xmlns:a16="http://schemas.microsoft.com/office/drawing/2014/main" id="{51BE4E96-303F-4BAB-8041-0CAAB73B1329}"/>
                  </a:ext>
                </a:extLst>
              </p:cNvPr>
              <p:cNvGraphicFramePr/>
              <p:nvPr>
                <p:extLst>
                  <p:ext uri="{D42A27DB-BD31-4B8C-83A1-F6EECF244321}">
                    <p14:modId xmlns:p14="http://schemas.microsoft.com/office/powerpoint/2010/main" val="1971917255"/>
                  </p:ext>
                </p:extLst>
              </p:nvPr>
            </p:nvGraphicFramePr>
            <p:xfrm>
              <a:off x="3650771" y="2286000"/>
              <a:ext cx="6820008" cy="38907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pic>
        <p:nvPicPr>
          <p:cNvPr id="7" name="Picture 6">
            <a:extLst>
              <a:ext uri="{FF2B5EF4-FFF2-40B4-BE49-F238E27FC236}">
                <a16:creationId xmlns:a16="http://schemas.microsoft.com/office/drawing/2014/main" id="{2BD81F3B-35B5-4127-B046-BA58F703C3E0}"/>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100603" y="1947756"/>
            <a:ext cx="3386243" cy="3386243"/>
          </a:xfrm>
          <a:prstGeom prst="rect">
            <a:avLst/>
          </a:prstGeom>
        </p:spPr>
      </p:pic>
      <p:sp>
        <p:nvSpPr>
          <p:cNvPr id="8" name="Text Placeholder 7">
            <a:extLst>
              <a:ext uri="{FF2B5EF4-FFF2-40B4-BE49-F238E27FC236}">
                <a16:creationId xmlns:a16="http://schemas.microsoft.com/office/drawing/2014/main" id="{0BEA63EC-B44D-6050-99A1-2066FE8B2C09}"/>
              </a:ext>
            </a:extLst>
          </p:cNvPr>
          <p:cNvSpPr>
            <a:spLocks noGrp="1"/>
          </p:cNvSpPr>
          <p:nvPr>
            <p:ph type="body" sz="half" idx="11"/>
          </p:nvPr>
        </p:nvSpPr>
        <p:spPr/>
        <p:txBody>
          <a:bodyPr/>
          <a:lstStyle/>
          <a:p>
            <a:pPr algn="ctr"/>
            <a:r>
              <a:rPr lang="en-US" b="1" dirty="0">
                <a:solidFill>
                  <a:schemeClr val="tx1"/>
                </a:solidFill>
                <a:latin typeface="Cambria" panose="02040503050406030204" pitchFamily="18" charset="0"/>
                <a:ea typeface="Cambria" panose="02040503050406030204" pitchFamily="18" charset="0"/>
                <a:cs typeface="Microsoft Sans Serif" panose="020B0604020202020204" pitchFamily="34" charset="0"/>
              </a:rPr>
              <a:t> Model Fitting and Prediction </a:t>
            </a:r>
            <a:endParaRPr lang="en-US" b="1" dirty="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364995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Whit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anchor="b"/>
      <a:lstStyle>
        <a:defPPr marL="0" marR="0" indent="0" algn="l" defTabSz="457200" rtl="0" eaLnBrk="1" fontAlgn="auto" latinLnBrk="0" hangingPunct="1">
          <a:lnSpc>
            <a:spcPct val="100000"/>
          </a:lnSpc>
          <a:spcBef>
            <a:spcPct val="0"/>
          </a:spcBef>
          <a:spcAft>
            <a:spcPts val="0"/>
          </a:spcAft>
          <a:buClrTx/>
          <a:buSzTx/>
          <a:buFontTx/>
          <a:buNone/>
          <a:tabLst/>
          <a:defRPr kumimoji="0" sz="2200" b="0" i="0" u="none" strike="noStrike" kern="1200" cap="none" spc="0" normalizeH="0" baseline="0" noProof="0" dirty="0" smtClean="0">
            <a:ln>
              <a:noFill/>
            </a:ln>
            <a:solidFill>
              <a:srgbClr val="AD0000"/>
            </a:solidFill>
            <a:effectLst/>
            <a:uLnTx/>
            <a:uFillTx/>
            <a:latin typeface="Helvetica Neue Bold Condensed"/>
            <a:ea typeface="+mj-ea"/>
            <a:cs typeface="Helvetica Neue Bold Condensed"/>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2C40E9DEDDBF047979FB701F2589080" ma:contentTypeVersion="13" ma:contentTypeDescription="Create a new document." ma:contentTypeScope="" ma:versionID="6b2870da1cd67f7647e36dc926cfc0c2">
  <xsd:schema xmlns:xsd="http://www.w3.org/2001/XMLSchema" xmlns:xs="http://www.w3.org/2001/XMLSchema" xmlns:p="http://schemas.microsoft.com/office/2006/metadata/properties" xmlns:ns3="1a925694-2bbd-45cb-bede-a9b48eb5d7f7" xmlns:ns4="55be8a56-c8a1-4e86-987d-e360eff23b8a" targetNamespace="http://schemas.microsoft.com/office/2006/metadata/properties" ma:root="true" ma:fieldsID="b52aef6a82824b5e36739a5372b6383f" ns3:_="" ns4:_="">
    <xsd:import namespace="1a925694-2bbd-45cb-bede-a9b48eb5d7f7"/>
    <xsd:import namespace="55be8a56-c8a1-4e86-987d-e360eff23b8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925694-2bbd-45cb-bede-a9b48eb5d7f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5be8a56-c8a1-4e86-987d-e360eff23b8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B50A66-7447-4297-88F6-C6BF9EE473CB}">
  <ds:schemaRefs>
    <ds:schemaRef ds:uri="http://schemas.microsoft.com/office/2006/documentManagement/types"/>
    <ds:schemaRef ds:uri="http://purl.org/dc/elements/1.1/"/>
    <ds:schemaRef ds:uri="http://schemas.microsoft.com/office/2006/metadata/properties"/>
    <ds:schemaRef ds:uri="http://schemas.microsoft.com/office/infopath/2007/PartnerControls"/>
    <ds:schemaRef ds:uri="55be8a56-c8a1-4e86-987d-e360eff23b8a"/>
    <ds:schemaRef ds:uri="http://purl.org/dc/terms/"/>
    <ds:schemaRef ds:uri="http://schemas.openxmlformats.org/package/2006/metadata/core-properties"/>
    <ds:schemaRef ds:uri="1a925694-2bbd-45cb-bede-a9b48eb5d7f7"/>
    <ds:schemaRef ds:uri="http://www.w3.org/XML/1998/namespace"/>
    <ds:schemaRef ds:uri="http://purl.org/dc/dcmitype/"/>
  </ds:schemaRefs>
</ds:datastoreItem>
</file>

<file path=customXml/itemProps2.xml><?xml version="1.0" encoding="utf-8"?>
<ds:datastoreItem xmlns:ds="http://schemas.openxmlformats.org/officeDocument/2006/customXml" ds:itemID="{9A62C7AA-08C1-4393-BFE2-FACA5B3D03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925694-2bbd-45cb-bede-a9b48eb5d7f7"/>
    <ds:schemaRef ds:uri="55be8a56-c8a1-4e86-987d-e360eff23b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15B4360-CE71-4C5C-95DB-B063E7CCF1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5684</TotalTime>
  <Words>7951</Words>
  <Application>Microsoft Office PowerPoint</Application>
  <PresentationFormat>Widescreen</PresentationFormat>
  <Paragraphs>423</Paragraphs>
  <Slides>56</Slides>
  <Notes>53</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56</vt:i4>
      </vt:variant>
    </vt:vector>
  </HeadingPairs>
  <TitlesOfParts>
    <vt:vector size="76" baseType="lpstr">
      <vt:lpstr>Arial</vt:lpstr>
      <vt:lpstr>Calibri</vt:lpstr>
      <vt:lpstr>Cambria</vt:lpstr>
      <vt:lpstr>Cambria Math</vt:lpstr>
      <vt:lpstr>Century Gothic</vt:lpstr>
      <vt:lpstr>Courier New</vt:lpstr>
      <vt:lpstr>Helvetica Neue</vt:lpstr>
      <vt:lpstr>Helvetica Neue Bold Condensed</vt:lpstr>
      <vt:lpstr>HelveticaNeueLT Std</vt:lpstr>
      <vt:lpstr>HelveticaNeueLT Std Med Cn</vt:lpstr>
      <vt:lpstr>Lato</vt:lpstr>
      <vt:lpstr>Microsoft Sans Serif</vt:lpstr>
      <vt:lpstr>Open Sans</vt:lpstr>
      <vt:lpstr>Palatino Linotype</vt:lpstr>
      <vt:lpstr>Tahoma</vt:lpstr>
      <vt:lpstr>Times New Roman</vt:lpstr>
      <vt:lpstr>Wingdings</vt:lpstr>
      <vt:lpstr>Wingdings 3</vt:lpstr>
      <vt:lpstr>Ion</vt:lpstr>
      <vt:lpstr>White Theme</vt:lpstr>
      <vt:lpstr>Penalized regression with Bayesian Shrinkage Priors and Application to Real-World Data</vt:lpstr>
      <vt:lpstr>Content</vt:lpstr>
      <vt:lpstr>Objective</vt:lpstr>
      <vt:lpstr>Overview</vt:lpstr>
      <vt:lpstr>Main Goals</vt:lpstr>
      <vt:lpstr>Regression  </vt:lpstr>
      <vt:lpstr>PowerPoint Presentation</vt:lpstr>
      <vt:lpstr>Penalized Regression</vt:lpstr>
      <vt:lpstr>PowerPoint Presentation</vt:lpstr>
      <vt:lpstr>Bayesian Shrinkage Priors</vt:lpstr>
      <vt:lpstr>Bayesian Shrinkage Priors </vt:lpstr>
      <vt:lpstr>Bayesian Lasso</vt:lpstr>
      <vt:lpstr>Spike and Slab Prior</vt:lpstr>
      <vt:lpstr>Stochastic Search Variable Selection </vt:lpstr>
      <vt:lpstr>Global-Local (GL) Shrinkage Priors</vt:lpstr>
      <vt:lpstr>Horseshoe Prior</vt:lpstr>
      <vt:lpstr>Horseshoe Prior</vt:lpstr>
      <vt:lpstr>Double Pareto Prior</vt:lpstr>
      <vt:lpstr>Dirichlet Laplace Prior</vt:lpstr>
      <vt:lpstr>Categorical Response Models</vt:lpstr>
      <vt:lpstr>Bayesian Paradigm for Count/Categorical Data</vt:lpstr>
      <vt:lpstr>Logistic Regression with Shrinkage Priors </vt:lpstr>
      <vt:lpstr>Polya-Gamma Data Augmentation</vt:lpstr>
      <vt:lpstr>Posterior Distribution with Horseshoe and Polya Gamma in Logistic Regression</vt:lpstr>
      <vt:lpstr>Conditional Distributions </vt:lpstr>
      <vt:lpstr>Conditional Distributions </vt:lpstr>
      <vt:lpstr>Multinomial Logistic Regression with Shrinkage Prior </vt:lpstr>
      <vt:lpstr>Negative Binomial Regression with Shrinkage Priors</vt:lpstr>
      <vt:lpstr>Zero-Inflated Negative Binomial Regression with Shrinkage Priors</vt:lpstr>
      <vt:lpstr>Results on Simulated Data</vt:lpstr>
      <vt:lpstr>Prediction Module</vt:lpstr>
      <vt:lpstr>Confusion Matrix</vt:lpstr>
      <vt:lpstr>Brier Score </vt:lpstr>
      <vt:lpstr>Simulation Scenarios</vt:lpstr>
      <vt:lpstr>Simulation: Logistic Regression </vt:lpstr>
      <vt:lpstr>Simulation: Multinomial Logistic Regression </vt:lpstr>
      <vt:lpstr>Simulation: Negative Binomial Regression </vt:lpstr>
      <vt:lpstr>Simulation: Zero-Inflated Negative Binomial </vt:lpstr>
      <vt:lpstr>Application to Datasets with Binary/ Multinomial Outcomes</vt:lpstr>
      <vt:lpstr>Logistic Regression Case Study</vt:lpstr>
      <vt:lpstr>Pima Indian Diabetes Data</vt:lpstr>
      <vt:lpstr>The three priors can detect four variables by 95% credible intervals. The credible intervals of the coefficients with variable names “pregnant,” “glucose,” “mass (BMI),” and “pedigree (family history)” do not include zero; hence they are significant.  the “pressure” variable is also determined as significant by DP prior.   </vt:lpstr>
      <vt:lpstr>Diagnostic Plots</vt:lpstr>
      <vt:lpstr>Variable Selection &amp; Prediction for  Pima Indian Diabetes Data</vt:lpstr>
      <vt:lpstr>36 genes were chosen by Horseshoe prior.  DL prior chose 164 genes  DP selected 67 genes</vt:lpstr>
      <vt:lpstr>Predictors</vt:lpstr>
      <vt:lpstr>Negative Binomial Case Study Biochemists data</vt:lpstr>
      <vt:lpstr>Fitting a Negative Binomial Model in R </vt:lpstr>
      <vt:lpstr>Variable selection for Biochemists Data</vt:lpstr>
      <vt:lpstr>Model Diagnostics</vt:lpstr>
      <vt:lpstr>Biochemists Data Results</vt:lpstr>
      <vt:lpstr>Discussion</vt:lpstr>
      <vt:lpstr>Future Work</vt:lpstr>
      <vt:lpstr>Acknowledgement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Theta Autoregressive Neural Network Model for COVID-19 Outbreak Predictions</dc:title>
  <dc:creator>Bhattacharyya,Arinjita</dc:creator>
  <cp:lastModifiedBy>Bhattacharyya, Arinjita</cp:lastModifiedBy>
  <cp:revision>110</cp:revision>
  <dcterms:created xsi:type="dcterms:W3CDTF">2021-03-03T01:54:41Z</dcterms:created>
  <dcterms:modified xsi:type="dcterms:W3CDTF">2023-03-15T16:30:35Z</dcterms:modified>
</cp:coreProperties>
</file>